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4"/>
    <p:sldMasterId id="2147483648" r:id="rId5"/>
  </p:sldMasterIdLst>
  <p:notesMasterIdLst>
    <p:notesMasterId r:id="rId37"/>
  </p:notesMasterIdLst>
  <p:handoutMasterIdLst>
    <p:handoutMasterId r:id="rId38"/>
  </p:handoutMasterIdLst>
  <p:sldIdLst>
    <p:sldId id="256" r:id="rId6"/>
    <p:sldId id="285" r:id="rId7"/>
    <p:sldId id="278" r:id="rId8"/>
    <p:sldId id="295" r:id="rId9"/>
    <p:sldId id="297" r:id="rId10"/>
    <p:sldId id="298" r:id="rId11"/>
    <p:sldId id="300" r:id="rId12"/>
    <p:sldId id="304" r:id="rId13"/>
    <p:sldId id="305" r:id="rId14"/>
    <p:sldId id="296" r:id="rId15"/>
    <p:sldId id="287" r:id="rId16"/>
    <p:sldId id="261" r:id="rId17"/>
    <p:sldId id="260" r:id="rId18"/>
    <p:sldId id="284" r:id="rId19"/>
    <p:sldId id="288" r:id="rId20"/>
    <p:sldId id="281" r:id="rId21"/>
    <p:sldId id="264" r:id="rId22"/>
    <p:sldId id="265" r:id="rId23"/>
    <p:sldId id="283" r:id="rId24"/>
    <p:sldId id="267" r:id="rId25"/>
    <p:sldId id="286" r:id="rId26"/>
    <p:sldId id="289" r:id="rId27"/>
    <p:sldId id="290" r:id="rId28"/>
    <p:sldId id="293" r:id="rId29"/>
    <p:sldId id="294" r:id="rId30"/>
    <p:sldId id="291" r:id="rId31"/>
    <p:sldId id="292" r:id="rId32"/>
    <p:sldId id="299" r:id="rId33"/>
    <p:sldId id="301" r:id="rId34"/>
    <p:sldId id="302" r:id="rId35"/>
    <p:sldId id="303" r:id="rId3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A"/>
    <a:srgbClr val="BD0C32"/>
    <a:srgbClr val="E80E3D"/>
    <a:srgbClr val="F66E8B"/>
    <a:srgbClr val="D8D2CD"/>
    <a:srgbClr val="A5A5A5"/>
    <a:srgbClr val="C0C9C2"/>
    <a:srgbClr val="AA9D92"/>
    <a:srgbClr val="F2F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>
        <p:scale>
          <a:sx n="70" d="100"/>
          <a:sy n="70" d="100"/>
        </p:scale>
        <p:origin x="468" y="-40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54479028905E-2"/>
          <c:y val="2.1428637553552034E-2"/>
          <c:w val="0.95377749658170763"/>
          <c:h val="0.76320247689482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A5-4F94-A788-1700F8A16D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A5-4F94-A788-1700F8A16D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A5-4F94-A788-1700F8A16D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064" b="0" i="0" u="none" strike="noStrike" kern="1200" cap="all" spc="12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11907290885548316"/>
          <c:y val="0.94414976699341158"/>
          <c:w val="0.75964409286987555"/>
          <c:h val="4.5581509508909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hProcess10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rgbClr val="BD0C32"/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de concentration e l’emploi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05D8561A-092D-43DA-A062-5C85CC13F226}" type="pres">
      <dgm:prSet presAssocID="{48759004-2FDB-4FF0-A32B-3CD594594866}" presName="Name0" presStyleCnt="0">
        <dgm:presLayoutVars>
          <dgm:dir/>
          <dgm:resizeHandles val="exact"/>
        </dgm:presLayoutVars>
      </dgm:prSet>
      <dgm:spPr/>
    </dgm:pt>
    <dgm:pt modelId="{748437F6-5D16-4D10-9BCA-65115FE426A0}" type="pres">
      <dgm:prSet presAssocID="{0EB1FFBE-F277-42D0-A8AE-4F887C926B84}" presName="composite" presStyleCnt="0"/>
      <dgm:spPr/>
    </dgm:pt>
    <dgm:pt modelId="{1457F6BA-6F4D-480C-A17C-2264A35020D1}" type="pres">
      <dgm:prSet presAssocID="{0EB1FFBE-F277-42D0-A8AE-4F887C926B84}" presName="imagSh" presStyleLbl="bgImgPlace1" presStyleIdx="0" presStyleCnt="4" custScaleX="121000" custScaleY="121000" custLinFactNeighborY="119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1 avec un remplissage uni"/>
        </a:ext>
      </dgm:extLst>
    </dgm:pt>
    <dgm:pt modelId="{DB49E207-15AE-40CF-A7F7-551699EB8442}" type="pres">
      <dgm:prSet presAssocID="{0EB1FFBE-F277-42D0-A8AE-4F887C926B84}" presName="txNode" presStyleLbl="node1" presStyleIdx="0" presStyleCnt="4" custScaleX="313842" custScaleY="103819" custLinFactNeighborY="28101">
        <dgm:presLayoutVars>
          <dgm:bulletEnabled val="1"/>
        </dgm:presLayoutVars>
      </dgm:prSet>
      <dgm:spPr/>
    </dgm:pt>
    <dgm:pt modelId="{63F0CEBD-7AFB-4795-BEEA-D2357B679EA0}" type="pres">
      <dgm:prSet presAssocID="{8D4D989D-3335-4608-9C15-4F54C2CB2909}" presName="sibTrans" presStyleLbl="sibTrans2D1" presStyleIdx="0" presStyleCnt="3"/>
      <dgm:spPr/>
    </dgm:pt>
    <dgm:pt modelId="{160AFD48-BD35-43DA-8C5D-079B1FD56D12}" type="pres">
      <dgm:prSet presAssocID="{8D4D989D-3335-4608-9C15-4F54C2CB2909}" presName="connTx" presStyleLbl="sibTrans2D1" presStyleIdx="0" presStyleCnt="3"/>
      <dgm:spPr/>
    </dgm:pt>
    <dgm:pt modelId="{4B0B805C-D963-4C59-BAED-5F80A45FC608}" type="pres">
      <dgm:prSet presAssocID="{897B23BC-C5DD-4443-A3C6-D80E266FF481}" presName="composite" presStyleCnt="0"/>
      <dgm:spPr/>
    </dgm:pt>
    <dgm:pt modelId="{EC34699B-DF39-401C-8CCA-F2BD609EE40E}" type="pres">
      <dgm:prSet presAssocID="{897B23BC-C5DD-4443-A3C6-D80E266FF481}" presName="imagSh" presStyleLbl="bgImgPlace1" presStyleIdx="1" presStyleCnt="4" custScaleX="121000" custScaleY="121000" custLinFactNeighborY="1197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avec un remplissage uni"/>
        </a:ext>
      </dgm:extLst>
    </dgm:pt>
    <dgm:pt modelId="{D5AF1A87-C5A0-4FB8-977A-904DA9D7945F}" type="pres">
      <dgm:prSet presAssocID="{897B23BC-C5DD-4443-A3C6-D80E266FF481}" presName="txNode" presStyleLbl="node1" presStyleIdx="1" presStyleCnt="4" custScaleX="313842" custScaleY="103819" custLinFactNeighborY="28101">
        <dgm:presLayoutVars>
          <dgm:bulletEnabled val="1"/>
        </dgm:presLayoutVars>
      </dgm:prSet>
      <dgm:spPr/>
    </dgm:pt>
    <dgm:pt modelId="{D290A169-9B23-4846-9DAB-64A1264CBA1F}" type="pres">
      <dgm:prSet presAssocID="{4DF129DF-D749-4E7B-93CD-2D133B1424B3}" presName="sibTrans" presStyleLbl="sibTrans2D1" presStyleIdx="1" presStyleCnt="3"/>
      <dgm:spPr/>
    </dgm:pt>
    <dgm:pt modelId="{3BAD6514-FA82-4274-85A8-0A203C13616E}" type="pres">
      <dgm:prSet presAssocID="{4DF129DF-D749-4E7B-93CD-2D133B1424B3}" presName="connTx" presStyleLbl="sibTrans2D1" presStyleIdx="1" presStyleCnt="3"/>
      <dgm:spPr/>
    </dgm:pt>
    <dgm:pt modelId="{097111FB-1257-45A6-8AED-9C2F45E5A906}" type="pres">
      <dgm:prSet presAssocID="{F088CE35-F143-4ED2-9EE8-131CEEBFE514}" presName="composite" presStyleCnt="0"/>
      <dgm:spPr/>
    </dgm:pt>
    <dgm:pt modelId="{EDF025D4-D875-44D9-B547-B47CA1EDD284}" type="pres">
      <dgm:prSet presAssocID="{F088CE35-F143-4ED2-9EE8-131CEEBFE514}" presName="imagSh" presStyleLbl="bgImgPlace1" presStyleIdx="2" presStyleCnt="4" custScaleX="121000" custScaleY="121000" custLinFactNeighborY="1197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3 avec un remplissage uni"/>
        </a:ext>
      </dgm:extLst>
    </dgm:pt>
    <dgm:pt modelId="{ECA11255-34CD-4172-AF46-5268200268ED}" type="pres">
      <dgm:prSet presAssocID="{F088CE35-F143-4ED2-9EE8-131CEEBFE514}" presName="txNode" presStyleLbl="node1" presStyleIdx="2" presStyleCnt="4" custScaleX="313842" custScaleY="103819" custLinFactNeighborY="27945">
        <dgm:presLayoutVars>
          <dgm:bulletEnabled val="1"/>
        </dgm:presLayoutVars>
      </dgm:prSet>
      <dgm:spPr/>
    </dgm:pt>
    <dgm:pt modelId="{2D3954FB-90C9-4908-B5FB-B33F852975CD}" type="pres">
      <dgm:prSet presAssocID="{560E5556-8F81-4185-AAF8-E2AFB04939B0}" presName="sibTrans" presStyleLbl="sibTrans2D1" presStyleIdx="2" presStyleCnt="3"/>
      <dgm:spPr/>
    </dgm:pt>
    <dgm:pt modelId="{6EF4C0B3-0595-4ED1-B88F-F05172EB8035}" type="pres">
      <dgm:prSet presAssocID="{560E5556-8F81-4185-AAF8-E2AFB04939B0}" presName="connTx" presStyleLbl="sibTrans2D1" presStyleIdx="2" presStyleCnt="3"/>
      <dgm:spPr/>
    </dgm:pt>
    <dgm:pt modelId="{76CF4464-F9B2-44D1-973B-5C9D06977E1C}" type="pres">
      <dgm:prSet presAssocID="{313BD3CB-DB5A-4994-AE90-8CE5A4151429}" presName="composite" presStyleCnt="0"/>
      <dgm:spPr/>
    </dgm:pt>
    <dgm:pt modelId="{1DF202B8-9A07-49D7-8280-FC995FD3C0B9}" type="pres">
      <dgm:prSet presAssocID="{313BD3CB-DB5A-4994-AE90-8CE5A4151429}" presName="imagSh" presStyleLbl="bgImgPlace1" presStyleIdx="3" presStyleCnt="4" custScaleX="121000" custScaleY="121000" custLinFactNeighborY="1197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4 avec un remplissage uni"/>
        </a:ext>
      </dgm:extLst>
    </dgm:pt>
    <dgm:pt modelId="{EDA7A1BC-058A-4B85-A059-08B18A1A1D2E}" type="pres">
      <dgm:prSet presAssocID="{313BD3CB-DB5A-4994-AE90-8CE5A4151429}" presName="txNode" presStyleLbl="node1" presStyleIdx="3" presStyleCnt="4" custScaleX="313842" custScaleY="103819" custLinFactNeighborY="27945">
        <dgm:presLayoutVars>
          <dgm:bulletEnabled val="1"/>
        </dgm:presLayoutVars>
      </dgm:prSet>
      <dgm:spPr/>
    </dgm:pt>
  </dgm:ptLst>
  <dgm:cxnLst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4B70B117-94A7-414F-BD15-DDFFED28AF3B}" type="presOf" srcId="{4DF129DF-D749-4E7B-93CD-2D133B1424B3}" destId="{3BAD6514-FA82-4274-85A8-0A203C13616E}" srcOrd="1" destOrd="0" presId="urn:microsoft.com/office/officeart/2005/8/layout/hProcess10"/>
    <dgm:cxn modelId="{CD84F42E-244D-415C-9E34-C315D35531E0}" type="presOf" srcId="{313BD3CB-DB5A-4994-AE90-8CE5A4151429}" destId="{EDA7A1BC-058A-4B85-A059-08B18A1A1D2E}" srcOrd="0" destOrd="0" presId="urn:microsoft.com/office/officeart/2005/8/layout/hProcess10"/>
    <dgm:cxn modelId="{23C04335-B606-4002-91A8-2364136D0DD4}" type="presOf" srcId="{4DF129DF-D749-4E7B-93CD-2D133B1424B3}" destId="{D290A169-9B23-4846-9DAB-64A1264CBA1F}" srcOrd="0" destOrd="0" presId="urn:microsoft.com/office/officeart/2005/8/layout/hProcess10"/>
    <dgm:cxn modelId="{3062D539-6477-4227-BD2D-F8302B60A2F6}" type="presOf" srcId="{0EB1FFBE-F277-42D0-A8AE-4F887C926B84}" destId="{DB49E207-15AE-40CF-A7F7-551699EB8442}" srcOrd="0" destOrd="0" presId="urn:microsoft.com/office/officeart/2005/8/layout/hProcess10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809A4F61-BFC7-4353-88EE-C072DDD2DB85}" type="presOf" srcId="{8D4D989D-3335-4608-9C15-4F54C2CB2909}" destId="{63F0CEBD-7AFB-4795-BEEA-D2357B679EA0}" srcOrd="0" destOrd="0" presId="urn:microsoft.com/office/officeart/2005/8/layout/hProcess10"/>
    <dgm:cxn modelId="{40B15064-2AAE-4C34-9831-888971CF7C6E}" type="presOf" srcId="{560E5556-8F81-4185-AAF8-E2AFB04939B0}" destId="{6EF4C0B3-0595-4ED1-B88F-F05172EB8035}" srcOrd="1" destOrd="0" presId="urn:microsoft.com/office/officeart/2005/8/layout/hProcess10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83CA7F7E-01B8-48D5-A111-4A8716C8859A}" type="presOf" srcId="{8D4D989D-3335-4608-9C15-4F54C2CB2909}" destId="{160AFD48-BD35-43DA-8C5D-079B1FD56D12}" srcOrd="1" destOrd="0" presId="urn:microsoft.com/office/officeart/2005/8/layout/hProcess10"/>
    <dgm:cxn modelId="{74B18288-76E6-4257-9D0F-49E945F57737}" type="presOf" srcId="{F088CE35-F143-4ED2-9EE8-131CEEBFE514}" destId="{ECA11255-34CD-4172-AF46-5268200268ED}" srcOrd="0" destOrd="0" presId="urn:microsoft.com/office/officeart/2005/8/layout/hProcess10"/>
    <dgm:cxn modelId="{692D4693-67FC-45F9-BB4B-B725FA3B47BA}" type="presOf" srcId="{48759004-2FDB-4FF0-A32B-3CD594594866}" destId="{05D8561A-092D-43DA-A062-5C85CC13F226}" srcOrd="0" destOrd="0" presId="urn:microsoft.com/office/officeart/2005/8/layout/hProcess10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56051ED7-BAEA-4C42-BD37-BBFE099D52E1}" type="presOf" srcId="{560E5556-8F81-4185-AAF8-E2AFB04939B0}" destId="{2D3954FB-90C9-4908-B5FB-B33F852975CD}" srcOrd="0" destOrd="0" presId="urn:microsoft.com/office/officeart/2005/8/layout/hProcess10"/>
    <dgm:cxn modelId="{264710DA-245F-412E-A742-DBD6952DB9FE}" type="presOf" srcId="{897B23BC-C5DD-4443-A3C6-D80E266FF481}" destId="{D5AF1A87-C5A0-4FB8-977A-904DA9D7945F}" srcOrd="0" destOrd="0" presId="urn:microsoft.com/office/officeart/2005/8/layout/hProcess10"/>
    <dgm:cxn modelId="{DCAB6647-353A-404D-A52C-6D5D045E0649}" type="presParOf" srcId="{05D8561A-092D-43DA-A062-5C85CC13F226}" destId="{748437F6-5D16-4D10-9BCA-65115FE426A0}" srcOrd="0" destOrd="0" presId="urn:microsoft.com/office/officeart/2005/8/layout/hProcess10"/>
    <dgm:cxn modelId="{BF1AAD2D-5D82-4BA3-B507-A535AC2A1230}" type="presParOf" srcId="{748437F6-5D16-4D10-9BCA-65115FE426A0}" destId="{1457F6BA-6F4D-480C-A17C-2264A35020D1}" srcOrd="0" destOrd="0" presId="urn:microsoft.com/office/officeart/2005/8/layout/hProcess10"/>
    <dgm:cxn modelId="{78E1E1AF-03DA-4EA7-9D8B-80BC775E0D26}" type="presParOf" srcId="{748437F6-5D16-4D10-9BCA-65115FE426A0}" destId="{DB49E207-15AE-40CF-A7F7-551699EB8442}" srcOrd="1" destOrd="0" presId="urn:microsoft.com/office/officeart/2005/8/layout/hProcess10"/>
    <dgm:cxn modelId="{E2D6F0BB-F67B-4240-915D-1C9019D697AA}" type="presParOf" srcId="{05D8561A-092D-43DA-A062-5C85CC13F226}" destId="{63F0CEBD-7AFB-4795-BEEA-D2357B679EA0}" srcOrd="1" destOrd="0" presId="urn:microsoft.com/office/officeart/2005/8/layout/hProcess10"/>
    <dgm:cxn modelId="{6E22FAF3-1A69-4EA0-BD59-57208F6ED774}" type="presParOf" srcId="{63F0CEBD-7AFB-4795-BEEA-D2357B679EA0}" destId="{160AFD48-BD35-43DA-8C5D-079B1FD56D12}" srcOrd="0" destOrd="0" presId="urn:microsoft.com/office/officeart/2005/8/layout/hProcess10"/>
    <dgm:cxn modelId="{2A42F851-E6BE-4581-9EF3-46193CB1F802}" type="presParOf" srcId="{05D8561A-092D-43DA-A062-5C85CC13F226}" destId="{4B0B805C-D963-4C59-BAED-5F80A45FC608}" srcOrd="2" destOrd="0" presId="urn:microsoft.com/office/officeart/2005/8/layout/hProcess10"/>
    <dgm:cxn modelId="{264DECA9-5B05-455B-8FC4-6E802153922F}" type="presParOf" srcId="{4B0B805C-D963-4C59-BAED-5F80A45FC608}" destId="{EC34699B-DF39-401C-8CCA-F2BD609EE40E}" srcOrd="0" destOrd="0" presId="urn:microsoft.com/office/officeart/2005/8/layout/hProcess10"/>
    <dgm:cxn modelId="{C9875A3E-20E9-44D7-890B-8EFB31789EEC}" type="presParOf" srcId="{4B0B805C-D963-4C59-BAED-5F80A45FC608}" destId="{D5AF1A87-C5A0-4FB8-977A-904DA9D7945F}" srcOrd="1" destOrd="0" presId="urn:microsoft.com/office/officeart/2005/8/layout/hProcess10"/>
    <dgm:cxn modelId="{E1361333-FDB2-4A2E-B33A-47F8B46C7097}" type="presParOf" srcId="{05D8561A-092D-43DA-A062-5C85CC13F226}" destId="{D290A169-9B23-4846-9DAB-64A1264CBA1F}" srcOrd="3" destOrd="0" presId="urn:microsoft.com/office/officeart/2005/8/layout/hProcess10"/>
    <dgm:cxn modelId="{76646826-E5BB-4148-A99A-8A8E520C6022}" type="presParOf" srcId="{D290A169-9B23-4846-9DAB-64A1264CBA1F}" destId="{3BAD6514-FA82-4274-85A8-0A203C13616E}" srcOrd="0" destOrd="0" presId="urn:microsoft.com/office/officeart/2005/8/layout/hProcess10"/>
    <dgm:cxn modelId="{ADC807EF-3942-412E-9F1D-867A072C169D}" type="presParOf" srcId="{05D8561A-092D-43DA-A062-5C85CC13F226}" destId="{097111FB-1257-45A6-8AED-9C2F45E5A906}" srcOrd="4" destOrd="0" presId="urn:microsoft.com/office/officeart/2005/8/layout/hProcess10"/>
    <dgm:cxn modelId="{761BD588-63ED-4C21-9D95-B085E28FFA51}" type="presParOf" srcId="{097111FB-1257-45A6-8AED-9C2F45E5A906}" destId="{EDF025D4-D875-44D9-B547-B47CA1EDD284}" srcOrd="0" destOrd="0" presId="urn:microsoft.com/office/officeart/2005/8/layout/hProcess10"/>
    <dgm:cxn modelId="{E6CE2562-D5B8-4CEA-9708-6EAAE171F32D}" type="presParOf" srcId="{097111FB-1257-45A6-8AED-9C2F45E5A906}" destId="{ECA11255-34CD-4172-AF46-5268200268ED}" srcOrd="1" destOrd="0" presId="urn:microsoft.com/office/officeart/2005/8/layout/hProcess10"/>
    <dgm:cxn modelId="{5D46B999-4E30-46E7-8D3F-BBB0C0E196C9}" type="presParOf" srcId="{05D8561A-092D-43DA-A062-5C85CC13F226}" destId="{2D3954FB-90C9-4908-B5FB-B33F852975CD}" srcOrd="5" destOrd="0" presId="urn:microsoft.com/office/officeart/2005/8/layout/hProcess10"/>
    <dgm:cxn modelId="{76C3E162-566F-40FA-8CDE-DB78CA25E668}" type="presParOf" srcId="{2D3954FB-90C9-4908-B5FB-B33F852975CD}" destId="{6EF4C0B3-0595-4ED1-B88F-F05172EB8035}" srcOrd="0" destOrd="0" presId="urn:microsoft.com/office/officeart/2005/8/layout/hProcess10"/>
    <dgm:cxn modelId="{7452EA97-4050-4D77-A76C-B21F2E7C53C4}" type="presParOf" srcId="{05D8561A-092D-43DA-A062-5C85CC13F226}" destId="{76CF4464-F9B2-44D1-973B-5C9D06977E1C}" srcOrd="6" destOrd="0" presId="urn:microsoft.com/office/officeart/2005/8/layout/hProcess10"/>
    <dgm:cxn modelId="{48E5E397-F184-464C-96C4-8640BA6E7494}" type="presParOf" srcId="{76CF4464-F9B2-44D1-973B-5C9D06977E1C}" destId="{1DF202B8-9A07-49D7-8280-FC995FD3C0B9}" srcOrd="0" destOrd="0" presId="urn:microsoft.com/office/officeart/2005/8/layout/hProcess10"/>
    <dgm:cxn modelId="{435D45B0-A4D1-4393-AAE3-9B0C164C4862}" type="presParOf" srcId="{76CF4464-F9B2-44D1-973B-5C9D06977E1C}" destId="{EDA7A1BC-058A-4B85-A059-08B18A1A1D2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AF7CC52F-13B6-4160-8EFB-5DC30B63546D}" type="pres">
      <dgm:prSet presAssocID="{48759004-2FDB-4FF0-A32B-3CD594594866}" presName="diagram" presStyleCnt="0">
        <dgm:presLayoutVars>
          <dgm:dir/>
          <dgm:resizeHandles val="exact"/>
        </dgm:presLayoutVars>
      </dgm:prSet>
      <dgm:spPr/>
    </dgm:pt>
    <dgm:pt modelId="{5245F161-3264-481D-A50C-F9F3E8CA88CB}" type="pres">
      <dgm:prSet presAssocID="{0EB1FFBE-F277-42D0-A8AE-4F887C926B84}" presName="node" presStyleLbl="node1" presStyleIdx="0" presStyleCnt="4" custScaleY="75132">
        <dgm:presLayoutVars>
          <dgm:bulletEnabled val="1"/>
        </dgm:presLayoutVars>
      </dgm:prSet>
      <dgm:spPr/>
    </dgm:pt>
    <dgm:pt modelId="{027197B1-EF82-4B65-8D4B-BF093EE4603D}" type="pres">
      <dgm:prSet presAssocID="{8D4D989D-3335-4608-9C15-4F54C2CB2909}" presName="sibTrans" presStyleLbl="sibTrans2D1" presStyleIdx="0" presStyleCnt="3" custLinFactNeighborX="8045"/>
      <dgm:spPr/>
    </dgm:pt>
    <dgm:pt modelId="{0293AEC8-736A-4485-9B97-4E67F5F07FE4}" type="pres">
      <dgm:prSet presAssocID="{8D4D989D-3335-4608-9C15-4F54C2CB2909}" presName="connectorText" presStyleLbl="sibTrans2D1" presStyleIdx="0" presStyleCnt="3"/>
      <dgm:spPr/>
    </dgm:pt>
    <dgm:pt modelId="{1B9C2383-A3F2-4F2E-AD22-9BFB34D4AAE8}" type="pres">
      <dgm:prSet presAssocID="{897B23BC-C5DD-4443-A3C6-D80E266FF481}" presName="node" presStyleLbl="node1" presStyleIdx="1" presStyleCnt="4" custScaleY="75132">
        <dgm:presLayoutVars>
          <dgm:bulletEnabled val="1"/>
        </dgm:presLayoutVars>
      </dgm:prSet>
      <dgm:spPr/>
    </dgm:pt>
    <dgm:pt modelId="{18074481-EFAE-4862-AC8F-99D522ED8953}" type="pres">
      <dgm:prSet presAssocID="{4DF129DF-D749-4E7B-93CD-2D133B1424B3}" presName="sibTrans" presStyleLbl="sibTrans2D1" presStyleIdx="1" presStyleCnt="3"/>
      <dgm:spPr/>
    </dgm:pt>
    <dgm:pt modelId="{1C99D4F2-4771-4586-BDD7-E6A7180ACBE7}" type="pres">
      <dgm:prSet presAssocID="{4DF129DF-D749-4E7B-93CD-2D133B1424B3}" presName="connectorText" presStyleLbl="sibTrans2D1" presStyleIdx="1" presStyleCnt="3"/>
      <dgm:spPr/>
    </dgm:pt>
    <dgm:pt modelId="{72E9C959-8500-4AC9-936C-623467ADBA3F}" type="pres">
      <dgm:prSet presAssocID="{F088CE35-F143-4ED2-9EE8-131CEEBFE514}" presName="node" presStyleLbl="node1" presStyleIdx="2" presStyleCnt="4" custScaleY="75132">
        <dgm:presLayoutVars>
          <dgm:bulletEnabled val="1"/>
        </dgm:presLayoutVars>
      </dgm:prSet>
      <dgm:spPr/>
    </dgm:pt>
    <dgm:pt modelId="{6CAFF824-FD93-45A6-8CDE-26E7B012567F}" type="pres">
      <dgm:prSet presAssocID="{560E5556-8F81-4185-AAF8-E2AFB04939B0}" presName="sibTrans" presStyleLbl="sibTrans2D1" presStyleIdx="2" presStyleCnt="3" custAng="16200000" custLinFactX="-152293" custLinFactY="-75056" custLinFactNeighborX="-200000" custLinFactNeighborY="-100000"/>
      <dgm:spPr/>
    </dgm:pt>
    <dgm:pt modelId="{229EE31F-5265-42B4-A89E-AC596906884F}" type="pres">
      <dgm:prSet presAssocID="{560E5556-8F81-4185-AAF8-E2AFB04939B0}" presName="connectorText" presStyleLbl="sibTrans2D1" presStyleIdx="2" presStyleCnt="3"/>
      <dgm:spPr/>
    </dgm:pt>
    <dgm:pt modelId="{7B4A06F3-94C6-4CA5-BA53-13E9E9A351DA}" type="pres">
      <dgm:prSet presAssocID="{313BD3CB-DB5A-4994-AE90-8CE5A4151429}" presName="node" presStyleLbl="node1" presStyleIdx="3" presStyleCnt="4" custScaleY="75132">
        <dgm:presLayoutVars>
          <dgm:bulletEnabled val="1"/>
        </dgm:presLayoutVars>
      </dgm:prSet>
      <dgm:spPr/>
    </dgm:pt>
  </dgm:ptLst>
  <dgm:cxnLst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A6176921-B207-4C7E-8AFF-959609911B2B}" type="presOf" srcId="{0EB1FFBE-F277-42D0-A8AE-4F887C926B84}" destId="{5245F161-3264-481D-A50C-F9F3E8CA88CB}" srcOrd="0" destOrd="0" presId="urn:microsoft.com/office/officeart/2005/8/layout/process5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86F8DF62-5510-4C62-9520-63BCD3F1BE3D}" type="presOf" srcId="{313BD3CB-DB5A-4994-AE90-8CE5A4151429}" destId="{7B4A06F3-94C6-4CA5-BA53-13E9E9A351DA}" srcOrd="0" destOrd="0" presId="urn:microsoft.com/office/officeart/2005/8/layout/process5"/>
    <dgm:cxn modelId="{0D7D7848-A5E1-4A49-BCC6-DCBDD7824AAE}" type="presOf" srcId="{8D4D989D-3335-4608-9C15-4F54C2CB2909}" destId="{027197B1-EF82-4B65-8D4B-BF093EE4603D}" srcOrd="0" destOrd="0" presId="urn:microsoft.com/office/officeart/2005/8/layout/process5"/>
    <dgm:cxn modelId="{10605777-894B-467C-8489-975963D6F05E}" type="presOf" srcId="{560E5556-8F81-4185-AAF8-E2AFB04939B0}" destId="{6CAFF824-FD93-45A6-8CDE-26E7B012567F}" srcOrd="0" destOrd="0" presId="urn:microsoft.com/office/officeart/2005/8/layout/process5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342AD78D-F093-4AB5-A9B6-DB715E225640}" type="presOf" srcId="{4DF129DF-D749-4E7B-93CD-2D133B1424B3}" destId="{1C99D4F2-4771-4586-BDD7-E6A7180ACBE7}" srcOrd="1" destOrd="0" presId="urn:microsoft.com/office/officeart/2005/8/layout/process5"/>
    <dgm:cxn modelId="{91B813A6-C52E-4C70-85C3-41256FCAF704}" type="presOf" srcId="{48759004-2FDB-4FF0-A32B-3CD594594866}" destId="{AF7CC52F-13B6-4160-8EFB-5DC30B63546D}" srcOrd="0" destOrd="0" presId="urn:microsoft.com/office/officeart/2005/8/layout/process5"/>
    <dgm:cxn modelId="{A5F056AA-241C-4BEF-AFDD-A1BD4A44A2A6}" type="presOf" srcId="{4DF129DF-D749-4E7B-93CD-2D133B1424B3}" destId="{18074481-EFAE-4862-AC8F-99D522ED8953}" srcOrd="0" destOrd="0" presId="urn:microsoft.com/office/officeart/2005/8/layout/process5"/>
    <dgm:cxn modelId="{432A32AF-AF0E-4770-87DA-95DA500A4910}" type="presOf" srcId="{560E5556-8F81-4185-AAF8-E2AFB04939B0}" destId="{229EE31F-5265-42B4-A89E-AC596906884F}" srcOrd="1" destOrd="0" presId="urn:microsoft.com/office/officeart/2005/8/layout/process5"/>
    <dgm:cxn modelId="{3D2577B3-F002-4948-8EAD-82D2280BDB90}" type="presOf" srcId="{8D4D989D-3335-4608-9C15-4F54C2CB2909}" destId="{0293AEC8-736A-4485-9B97-4E67F5F07FE4}" srcOrd="1" destOrd="0" presId="urn:microsoft.com/office/officeart/2005/8/layout/process5"/>
    <dgm:cxn modelId="{726F88B9-9A04-47B6-AFEC-EDB07C67CFD3}" type="presOf" srcId="{897B23BC-C5DD-4443-A3C6-D80E266FF481}" destId="{1B9C2383-A3F2-4F2E-AD22-9BFB34D4AAE8}" srcOrd="0" destOrd="0" presId="urn:microsoft.com/office/officeart/2005/8/layout/process5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DA2812DF-3666-4232-8595-088C7DA8D0A6}" type="presOf" srcId="{F088CE35-F143-4ED2-9EE8-131CEEBFE514}" destId="{72E9C959-8500-4AC9-936C-623467ADBA3F}" srcOrd="0" destOrd="0" presId="urn:microsoft.com/office/officeart/2005/8/layout/process5"/>
    <dgm:cxn modelId="{01CA16A5-9BE0-4D9D-AEEA-7205EBC44B61}" type="presParOf" srcId="{AF7CC52F-13B6-4160-8EFB-5DC30B63546D}" destId="{5245F161-3264-481D-A50C-F9F3E8CA88CB}" srcOrd="0" destOrd="0" presId="urn:microsoft.com/office/officeart/2005/8/layout/process5"/>
    <dgm:cxn modelId="{8FC7BD76-A86B-4220-A4BD-DD0ACDCDE62F}" type="presParOf" srcId="{AF7CC52F-13B6-4160-8EFB-5DC30B63546D}" destId="{027197B1-EF82-4B65-8D4B-BF093EE4603D}" srcOrd="1" destOrd="0" presId="urn:microsoft.com/office/officeart/2005/8/layout/process5"/>
    <dgm:cxn modelId="{23374C56-81A0-4289-82A1-BF201ADD3E41}" type="presParOf" srcId="{027197B1-EF82-4B65-8D4B-BF093EE4603D}" destId="{0293AEC8-736A-4485-9B97-4E67F5F07FE4}" srcOrd="0" destOrd="0" presId="urn:microsoft.com/office/officeart/2005/8/layout/process5"/>
    <dgm:cxn modelId="{D9198BD4-A6C0-4C84-BAD3-8F6CDF14AE48}" type="presParOf" srcId="{AF7CC52F-13B6-4160-8EFB-5DC30B63546D}" destId="{1B9C2383-A3F2-4F2E-AD22-9BFB34D4AAE8}" srcOrd="2" destOrd="0" presId="urn:microsoft.com/office/officeart/2005/8/layout/process5"/>
    <dgm:cxn modelId="{F2C79C9C-5DF4-451E-86D6-3C0991AA3A85}" type="presParOf" srcId="{AF7CC52F-13B6-4160-8EFB-5DC30B63546D}" destId="{18074481-EFAE-4862-AC8F-99D522ED8953}" srcOrd="3" destOrd="0" presId="urn:microsoft.com/office/officeart/2005/8/layout/process5"/>
    <dgm:cxn modelId="{0CC77D0A-B0CA-4C3D-8339-D439CEEEA1F2}" type="presParOf" srcId="{18074481-EFAE-4862-AC8F-99D522ED8953}" destId="{1C99D4F2-4771-4586-BDD7-E6A7180ACBE7}" srcOrd="0" destOrd="0" presId="urn:microsoft.com/office/officeart/2005/8/layout/process5"/>
    <dgm:cxn modelId="{16B8D094-D613-4353-8C67-97833F1024F6}" type="presParOf" srcId="{AF7CC52F-13B6-4160-8EFB-5DC30B63546D}" destId="{72E9C959-8500-4AC9-936C-623467ADBA3F}" srcOrd="4" destOrd="0" presId="urn:microsoft.com/office/officeart/2005/8/layout/process5"/>
    <dgm:cxn modelId="{869690B1-C9E2-4118-8636-7BA392B6772B}" type="presParOf" srcId="{AF7CC52F-13B6-4160-8EFB-5DC30B63546D}" destId="{6CAFF824-FD93-45A6-8CDE-26E7B012567F}" srcOrd="5" destOrd="0" presId="urn:microsoft.com/office/officeart/2005/8/layout/process5"/>
    <dgm:cxn modelId="{C358E5E9-16F6-45CA-9947-AF262C4766B5}" type="presParOf" srcId="{6CAFF824-FD93-45A6-8CDE-26E7B012567F}" destId="{229EE31F-5265-42B4-A89E-AC596906884F}" srcOrd="0" destOrd="0" presId="urn:microsoft.com/office/officeart/2005/8/layout/process5"/>
    <dgm:cxn modelId="{B7E968B3-58C1-44A7-A931-07A4A2062680}" type="presParOf" srcId="{AF7CC52F-13B6-4160-8EFB-5DC30B63546D}" destId="{7B4A06F3-94C6-4CA5-BA53-13E9E9A351D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bProcess2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60C1C7E9-7863-4151-90B0-053B83D051D5}" type="pres">
      <dgm:prSet presAssocID="{48759004-2FDB-4FF0-A32B-3CD594594866}" presName="diagram" presStyleCnt="0">
        <dgm:presLayoutVars>
          <dgm:dir/>
          <dgm:resizeHandles/>
        </dgm:presLayoutVars>
      </dgm:prSet>
      <dgm:spPr/>
    </dgm:pt>
    <dgm:pt modelId="{8260165C-14FE-4D86-A85A-268B7FE62661}" type="pres">
      <dgm:prSet presAssocID="{0EB1FFBE-F277-42D0-A8AE-4F887C926B84}" presName="firstNode" presStyleLbl="node1" presStyleIdx="0" presStyleCnt="4">
        <dgm:presLayoutVars>
          <dgm:bulletEnabled val="1"/>
        </dgm:presLayoutVars>
      </dgm:prSet>
      <dgm:spPr/>
    </dgm:pt>
    <dgm:pt modelId="{47DD88BF-55D9-41DC-89EF-CBD5FB53A19C}" type="pres">
      <dgm:prSet presAssocID="{8D4D989D-3335-4608-9C15-4F54C2CB2909}" presName="sibTrans" presStyleLbl="sibTrans2D1" presStyleIdx="0" presStyleCnt="3"/>
      <dgm:spPr/>
    </dgm:pt>
    <dgm:pt modelId="{9495BE0D-6210-4636-ABF0-F77FEDD42C22}" type="pres">
      <dgm:prSet presAssocID="{897B23BC-C5DD-4443-A3C6-D80E266FF481}" presName="middleNode" presStyleCnt="0"/>
      <dgm:spPr/>
    </dgm:pt>
    <dgm:pt modelId="{B7C70171-CA7B-417E-8A25-0F9513C8CAEA}" type="pres">
      <dgm:prSet presAssocID="{897B23BC-C5DD-4443-A3C6-D80E266FF481}" presName="padding" presStyleLbl="node1" presStyleIdx="0" presStyleCnt="4"/>
      <dgm:spPr/>
    </dgm:pt>
    <dgm:pt modelId="{2CC28118-F6BE-4973-A9B9-BFFEE18BF46D}" type="pres">
      <dgm:prSet presAssocID="{897B23BC-C5DD-4443-A3C6-D80E266FF481}" presName="shape" presStyleLbl="node1" presStyleIdx="1" presStyleCnt="4">
        <dgm:presLayoutVars>
          <dgm:bulletEnabled val="1"/>
        </dgm:presLayoutVars>
      </dgm:prSet>
      <dgm:spPr/>
    </dgm:pt>
    <dgm:pt modelId="{DCCFA781-6359-4E5C-9A0D-39285EE2DD6F}" type="pres">
      <dgm:prSet presAssocID="{4DF129DF-D749-4E7B-93CD-2D133B1424B3}" presName="sibTrans" presStyleLbl="sibTrans2D1" presStyleIdx="1" presStyleCnt="3"/>
      <dgm:spPr/>
    </dgm:pt>
    <dgm:pt modelId="{15201442-E855-4DB4-9FBA-13BF050F59B5}" type="pres">
      <dgm:prSet presAssocID="{F088CE35-F143-4ED2-9EE8-131CEEBFE514}" presName="middleNode" presStyleCnt="0"/>
      <dgm:spPr/>
    </dgm:pt>
    <dgm:pt modelId="{542710F6-BEDB-40AC-84C1-68E6AF8126AF}" type="pres">
      <dgm:prSet presAssocID="{F088CE35-F143-4ED2-9EE8-131CEEBFE514}" presName="padding" presStyleLbl="node1" presStyleIdx="1" presStyleCnt="4"/>
      <dgm:spPr/>
    </dgm:pt>
    <dgm:pt modelId="{F8059540-19EA-4869-980E-239F6372AD0C}" type="pres">
      <dgm:prSet presAssocID="{F088CE35-F143-4ED2-9EE8-131CEEBFE514}" presName="shape" presStyleLbl="node1" presStyleIdx="2" presStyleCnt="4">
        <dgm:presLayoutVars>
          <dgm:bulletEnabled val="1"/>
        </dgm:presLayoutVars>
      </dgm:prSet>
      <dgm:spPr/>
    </dgm:pt>
    <dgm:pt modelId="{E3C5063F-16E0-4E88-86B4-3BFC5B5F269E}" type="pres">
      <dgm:prSet presAssocID="{560E5556-8F81-4185-AAF8-E2AFB04939B0}" presName="sibTrans" presStyleLbl="sibTrans2D1" presStyleIdx="2" presStyleCnt="3"/>
      <dgm:spPr/>
    </dgm:pt>
    <dgm:pt modelId="{25F8F139-91BF-487F-9C26-BF0B81A07656}" type="pres">
      <dgm:prSet presAssocID="{313BD3CB-DB5A-4994-AE90-8CE5A4151429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583C6605-D679-4B16-B9F9-F2E6FB114A33}" type="presOf" srcId="{897B23BC-C5DD-4443-A3C6-D80E266FF481}" destId="{2CC28118-F6BE-4973-A9B9-BFFEE18BF46D}" srcOrd="0" destOrd="0" presId="urn:microsoft.com/office/officeart/2005/8/layout/bProcess2"/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F863021F-9EBD-42B5-B38F-E3DF8266AF09}" type="presOf" srcId="{560E5556-8F81-4185-AAF8-E2AFB04939B0}" destId="{E3C5063F-16E0-4E88-86B4-3BFC5B5F269E}" srcOrd="0" destOrd="0" presId="urn:microsoft.com/office/officeart/2005/8/layout/bProcess2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3A1C495E-FF85-40ED-8403-6609006A71DD}" type="presOf" srcId="{4DF129DF-D749-4E7B-93CD-2D133B1424B3}" destId="{DCCFA781-6359-4E5C-9A0D-39285EE2DD6F}" srcOrd="0" destOrd="0" presId="urn:microsoft.com/office/officeart/2005/8/layout/bProcess2"/>
    <dgm:cxn modelId="{A604F45E-9C67-4AFF-9BAA-90E40759F6C7}" type="presOf" srcId="{F088CE35-F143-4ED2-9EE8-131CEEBFE514}" destId="{F8059540-19EA-4869-980E-239F6372AD0C}" srcOrd="0" destOrd="0" presId="urn:microsoft.com/office/officeart/2005/8/layout/bProcess2"/>
    <dgm:cxn modelId="{221D2761-692E-41E0-B848-4DD7CF7B1904}" type="presOf" srcId="{0EB1FFBE-F277-42D0-A8AE-4F887C926B84}" destId="{8260165C-14FE-4D86-A85A-268B7FE62661}" srcOrd="0" destOrd="0" presId="urn:microsoft.com/office/officeart/2005/8/layout/bProcess2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9C02F987-702F-4549-8B26-3AEF54320792}" type="presOf" srcId="{8D4D989D-3335-4608-9C15-4F54C2CB2909}" destId="{47DD88BF-55D9-41DC-89EF-CBD5FB53A19C}" srcOrd="0" destOrd="0" presId="urn:microsoft.com/office/officeart/2005/8/layout/bProcess2"/>
    <dgm:cxn modelId="{DB0A74BA-7450-4EF4-9EA6-0146EC8B6CD8}" type="presOf" srcId="{48759004-2FDB-4FF0-A32B-3CD594594866}" destId="{60C1C7E9-7863-4151-90B0-053B83D051D5}" srcOrd="0" destOrd="0" presId="urn:microsoft.com/office/officeart/2005/8/layout/bProcess2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3B465FF3-68B3-4471-86D9-158E8B8F72E1}" type="presOf" srcId="{313BD3CB-DB5A-4994-AE90-8CE5A4151429}" destId="{25F8F139-91BF-487F-9C26-BF0B81A07656}" srcOrd="0" destOrd="0" presId="urn:microsoft.com/office/officeart/2005/8/layout/bProcess2"/>
    <dgm:cxn modelId="{F7517DE8-C867-478B-8631-DDA838CD43B2}" type="presParOf" srcId="{60C1C7E9-7863-4151-90B0-053B83D051D5}" destId="{8260165C-14FE-4D86-A85A-268B7FE62661}" srcOrd="0" destOrd="0" presId="urn:microsoft.com/office/officeart/2005/8/layout/bProcess2"/>
    <dgm:cxn modelId="{5F59855C-CE4D-4FC3-8D9B-E04BA912EE18}" type="presParOf" srcId="{60C1C7E9-7863-4151-90B0-053B83D051D5}" destId="{47DD88BF-55D9-41DC-89EF-CBD5FB53A19C}" srcOrd="1" destOrd="0" presId="urn:microsoft.com/office/officeart/2005/8/layout/bProcess2"/>
    <dgm:cxn modelId="{86C04846-0CEA-46AA-A132-892CDC292D74}" type="presParOf" srcId="{60C1C7E9-7863-4151-90B0-053B83D051D5}" destId="{9495BE0D-6210-4636-ABF0-F77FEDD42C22}" srcOrd="2" destOrd="0" presId="urn:microsoft.com/office/officeart/2005/8/layout/bProcess2"/>
    <dgm:cxn modelId="{BE0ED340-D58B-4071-A941-255A4CC1F1A9}" type="presParOf" srcId="{9495BE0D-6210-4636-ABF0-F77FEDD42C22}" destId="{B7C70171-CA7B-417E-8A25-0F9513C8CAEA}" srcOrd="0" destOrd="0" presId="urn:microsoft.com/office/officeart/2005/8/layout/bProcess2"/>
    <dgm:cxn modelId="{1E6BDD48-5627-4818-9447-22610A62AEEB}" type="presParOf" srcId="{9495BE0D-6210-4636-ABF0-F77FEDD42C22}" destId="{2CC28118-F6BE-4973-A9B9-BFFEE18BF46D}" srcOrd="1" destOrd="0" presId="urn:microsoft.com/office/officeart/2005/8/layout/bProcess2"/>
    <dgm:cxn modelId="{E7B164FE-15A4-4FB2-8B3C-9F411C160005}" type="presParOf" srcId="{60C1C7E9-7863-4151-90B0-053B83D051D5}" destId="{DCCFA781-6359-4E5C-9A0D-39285EE2DD6F}" srcOrd="3" destOrd="0" presId="urn:microsoft.com/office/officeart/2005/8/layout/bProcess2"/>
    <dgm:cxn modelId="{EC8F9400-B3F3-48E6-BD7F-5786FEF39533}" type="presParOf" srcId="{60C1C7E9-7863-4151-90B0-053B83D051D5}" destId="{15201442-E855-4DB4-9FBA-13BF050F59B5}" srcOrd="4" destOrd="0" presId="urn:microsoft.com/office/officeart/2005/8/layout/bProcess2"/>
    <dgm:cxn modelId="{6EA0F858-2C75-4C66-BC8F-6C5956DA155A}" type="presParOf" srcId="{15201442-E855-4DB4-9FBA-13BF050F59B5}" destId="{542710F6-BEDB-40AC-84C1-68E6AF8126AF}" srcOrd="0" destOrd="0" presId="urn:microsoft.com/office/officeart/2005/8/layout/bProcess2"/>
    <dgm:cxn modelId="{F0DF1647-5CFC-4CB3-9B51-699FE3726860}" type="presParOf" srcId="{15201442-E855-4DB4-9FBA-13BF050F59B5}" destId="{F8059540-19EA-4869-980E-239F6372AD0C}" srcOrd="1" destOrd="0" presId="urn:microsoft.com/office/officeart/2005/8/layout/bProcess2"/>
    <dgm:cxn modelId="{60A556F0-2494-4AE9-BCE4-6744661D7A84}" type="presParOf" srcId="{60C1C7E9-7863-4151-90B0-053B83D051D5}" destId="{E3C5063F-16E0-4E88-86B4-3BFC5B5F269E}" srcOrd="5" destOrd="0" presId="urn:microsoft.com/office/officeart/2005/8/layout/bProcess2"/>
    <dgm:cxn modelId="{5333630E-38A5-4F6D-85C1-1B0DB4A4A68A}" type="presParOf" srcId="{60C1C7E9-7863-4151-90B0-053B83D051D5}" destId="{25F8F139-91BF-487F-9C26-BF0B81A07656}" srcOrd="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7F6BA-6F4D-480C-A17C-2264A35020D1}">
      <dsp:nvSpPr>
        <dsp:cNvPr id="0" name=""/>
        <dsp:cNvSpPr/>
      </dsp:nvSpPr>
      <dsp:spPr>
        <a:xfrm>
          <a:off x="624093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9E207-15AE-40CF-A7F7-551699EB8442}">
      <dsp:nvSpPr>
        <dsp:cNvPr id="0" name=""/>
        <dsp:cNvSpPr/>
      </dsp:nvSpPr>
      <dsp:spPr>
        <a:xfrm>
          <a:off x="3587" y="2790528"/>
          <a:ext cx="2429948" cy="8038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27130" y="2814071"/>
        <a:ext cx="2382862" cy="756741"/>
      </dsp:txXfrm>
    </dsp:sp>
    <dsp:sp modelId="{63F0CEBD-7AFB-4795-BEEA-D2357B679EA0}">
      <dsp:nvSpPr>
        <dsp:cNvPr id="0" name=""/>
        <dsp:cNvSpPr/>
      </dsp:nvSpPr>
      <dsp:spPr>
        <a:xfrm>
          <a:off x="2188554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2188554" y="2547224"/>
        <a:ext cx="571795" cy="111625"/>
      </dsp:txXfrm>
    </dsp:sp>
    <dsp:sp modelId="{EC34699B-DF39-401C-8CCA-F2BD609EE40E}">
      <dsp:nvSpPr>
        <dsp:cNvPr id="0" name=""/>
        <dsp:cNvSpPr/>
      </dsp:nvSpPr>
      <dsp:spPr>
        <a:xfrm>
          <a:off x="3354112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F1A87-C5A0-4FB8-977A-904DA9D7945F}">
      <dsp:nvSpPr>
        <dsp:cNvPr id="0" name=""/>
        <dsp:cNvSpPr/>
      </dsp:nvSpPr>
      <dsp:spPr>
        <a:xfrm>
          <a:off x="2733606" y="2790528"/>
          <a:ext cx="2429948" cy="80382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2757149" y="2814071"/>
        <a:ext cx="2382862" cy="756741"/>
      </dsp:txXfrm>
    </dsp:sp>
    <dsp:sp modelId="{D290A169-9B23-4846-9DAB-64A1264CBA1F}">
      <dsp:nvSpPr>
        <dsp:cNvPr id="0" name=""/>
        <dsp:cNvSpPr/>
      </dsp:nvSpPr>
      <dsp:spPr>
        <a:xfrm>
          <a:off x="4918573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4918573" y="2547224"/>
        <a:ext cx="571795" cy="111625"/>
      </dsp:txXfrm>
    </dsp:sp>
    <dsp:sp modelId="{EDF025D4-D875-44D9-B547-B47CA1EDD284}">
      <dsp:nvSpPr>
        <dsp:cNvPr id="0" name=""/>
        <dsp:cNvSpPr/>
      </dsp:nvSpPr>
      <dsp:spPr>
        <a:xfrm>
          <a:off x="6084131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11255-34CD-4172-AF46-5268200268ED}">
      <dsp:nvSpPr>
        <dsp:cNvPr id="0" name=""/>
        <dsp:cNvSpPr/>
      </dsp:nvSpPr>
      <dsp:spPr>
        <a:xfrm>
          <a:off x="5463625" y="2789320"/>
          <a:ext cx="2429948" cy="803827"/>
        </a:xfrm>
        <a:prstGeom prst="roundRect">
          <a:avLst>
            <a:gd name="adj" fmla="val 10000"/>
          </a:avLst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5487168" y="2812863"/>
        <a:ext cx="2382862" cy="756741"/>
      </dsp:txXfrm>
    </dsp:sp>
    <dsp:sp modelId="{2D3954FB-90C9-4908-B5FB-B33F852975CD}">
      <dsp:nvSpPr>
        <dsp:cNvPr id="0" name=""/>
        <dsp:cNvSpPr/>
      </dsp:nvSpPr>
      <dsp:spPr>
        <a:xfrm>
          <a:off x="7648592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rgbClr val="BD0C3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7648592" y="2547224"/>
        <a:ext cx="571795" cy="111625"/>
      </dsp:txXfrm>
    </dsp:sp>
    <dsp:sp modelId="{1DF202B8-9A07-49D7-8280-FC995FD3C0B9}">
      <dsp:nvSpPr>
        <dsp:cNvPr id="0" name=""/>
        <dsp:cNvSpPr/>
      </dsp:nvSpPr>
      <dsp:spPr>
        <a:xfrm>
          <a:off x="8814150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7A1BC-058A-4B85-A059-08B18A1A1D2E}">
      <dsp:nvSpPr>
        <dsp:cNvPr id="0" name=""/>
        <dsp:cNvSpPr/>
      </dsp:nvSpPr>
      <dsp:spPr>
        <a:xfrm>
          <a:off x="8193644" y="2789320"/>
          <a:ext cx="2429948" cy="803827"/>
        </a:xfrm>
        <a:prstGeom prst="roundRect">
          <a:avLst>
            <a:gd name="adj" fmla="val 10000"/>
          </a:avLst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de concentration e l’emploi 2018</a:t>
          </a:r>
        </a:p>
      </dsp:txBody>
      <dsp:txXfrm>
        <a:off x="8217187" y="2812863"/>
        <a:ext cx="2382862" cy="756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5F161-3264-481D-A50C-F9F3E8CA88CB}">
      <dsp:nvSpPr>
        <dsp:cNvPr id="0" name=""/>
        <dsp:cNvSpPr/>
      </dsp:nvSpPr>
      <dsp:spPr>
        <a:xfrm>
          <a:off x="117537" y="893"/>
          <a:ext cx="1830864" cy="82533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141710" y="25066"/>
        <a:ext cx="1782518" cy="776993"/>
      </dsp:txXfrm>
    </dsp:sp>
    <dsp:sp modelId="{027197B1-EF82-4B65-8D4B-BF093EE4603D}">
      <dsp:nvSpPr>
        <dsp:cNvPr id="0" name=""/>
        <dsp:cNvSpPr/>
      </dsp:nvSpPr>
      <dsp:spPr>
        <a:xfrm>
          <a:off x="2140744" y="186535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>
        <a:off x="2140744" y="277346"/>
        <a:ext cx="271700" cy="272432"/>
      </dsp:txXfrm>
    </dsp:sp>
    <dsp:sp modelId="{1B9C2383-A3F2-4F2E-AD22-9BFB34D4AAE8}">
      <dsp:nvSpPr>
        <dsp:cNvPr id="0" name=""/>
        <dsp:cNvSpPr/>
      </dsp:nvSpPr>
      <dsp:spPr>
        <a:xfrm>
          <a:off x="2680747" y="893"/>
          <a:ext cx="1830864" cy="8253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2704920" y="25066"/>
        <a:ext cx="1782518" cy="776993"/>
      </dsp:txXfrm>
    </dsp:sp>
    <dsp:sp modelId="{18074481-EFAE-4862-AC8F-99D522ED8953}">
      <dsp:nvSpPr>
        <dsp:cNvPr id="0" name=""/>
        <dsp:cNvSpPr/>
      </dsp:nvSpPr>
      <dsp:spPr>
        <a:xfrm rot="5400000">
          <a:off x="3402108" y="954393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 rot="-5400000">
        <a:off x="3459964" y="987349"/>
        <a:ext cx="272432" cy="271700"/>
      </dsp:txXfrm>
    </dsp:sp>
    <dsp:sp modelId="{72E9C959-8500-4AC9-936C-623467ADBA3F}">
      <dsp:nvSpPr>
        <dsp:cNvPr id="0" name=""/>
        <dsp:cNvSpPr/>
      </dsp:nvSpPr>
      <dsp:spPr>
        <a:xfrm>
          <a:off x="2680747" y="1558578"/>
          <a:ext cx="1830864" cy="825339"/>
        </a:xfrm>
        <a:prstGeom prst="roundRect">
          <a:avLst>
            <a:gd name="adj" fmla="val 10000"/>
          </a:avLst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2704920" y="1582751"/>
        <a:ext cx="1782518" cy="776993"/>
      </dsp:txXfrm>
    </dsp:sp>
    <dsp:sp modelId="{6CAFF824-FD93-45A6-8CDE-26E7B012567F}">
      <dsp:nvSpPr>
        <dsp:cNvPr id="0" name=""/>
        <dsp:cNvSpPr/>
      </dsp:nvSpPr>
      <dsp:spPr>
        <a:xfrm rot="5400000">
          <a:off x="764086" y="949371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 rot="10800000">
        <a:off x="822308" y="981961"/>
        <a:ext cx="271700" cy="272432"/>
      </dsp:txXfrm>
    </dsp:sp>
    <dsp:sp modelId="{7B4A06F3-94C6-4CA5-BA53-13E9E9A351DA}">
      <dsp:nvSpPr>
        <dsp:cNvPr id="0" name=""/>
        <dsp:cNvSpPr/>
      </dsp:nvSpPr>
      <dsp:spPr>
        <a:xfrm>
          <a:off x="117537" y="1558578"/>
          <a:ext cx="1830864" cy="825339"/>
        </a:xfrm>
        <a:prstGeom prst="roundRect">
          <a:avLst>
            <a:gd name="adj" fmla="val 10000"/>
          </a:avLst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sp:txBody>
      <dsp:txXfrm>
        <a:off x="141710" y="1582751"/>
        <a:ext cx="1782518" cy="776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0165C-14FE-4D86-A85A-268B7FE62661}">
      <dsp:nvSpPr>
        <dsp:cNvPr id="0" name=""/>
        <dsp:cNvSpPr/>
      </dsp:nvSpPr>
      <dsp:spPr>
        <a:xfrm>
          <a:off x="1047379" y="1241"/>
          <a:ext cx="1013756" cy="1013756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1195840" y="149702"/>
        <a:ext cx="716834" cy="716834"/>
      </dsp:txXfrm>
    </dsp:sp>
    <dsp:sp modelId="{47DD88BF-55D9-41DC-89EF-CBD5FB53A19C}">
      <dsp:nvSpPr>
        <dsp:cNvPr id="0" name=""/>
        <dsp:cNvSpPr/>
      </dsp:nvSpPr>
      <dsp:spPr>
        <a:xfrm rot="10800000">
          <a:off x="1376850" y="1145899"/>
          <a:ext cx="354814" cy="27751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8118-F6BE-4973-A9B9-BFFEE18BF46D}">
      <dsp:nvSpPr>
        <dsp:cNvPr id="0" name=""/>
        <dsp:cNvSpPr/>
      </dsp:nvSpPr>
      <dsp:spPr>
        <a:xfrm>
          <a:off x="1216169" y="1538603"/>
          <a:ext cx="676175" cy="676175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1315193" y="1637627"/>
        <a:ext cx="478127" cy="478127"/>
      </dsp:txXfrm>
    </dsp:sp>
    <dsp:sp modelId="{DCCFA781-6359-4E5C-9A0D-39285EE2DD6F}">
      <dsp:nvSpPr>
        <dsp:cNvPr id="0" name=""/>
        <dsp:cNvSpPr/>
      </dsp:nvSpPr>
      <dsp:spPr>
        <a:xfrm rot="5400000">
          <a:off x="2145021" y="1737935"/>
          <a:ext cx="354814" cy="277510"/>
        </a:xfrm>
        <a:prstGeom prst="triangle">
          <a:avLst/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59540-19EA-4869-980E-239F6372AD0C}">
      <dsp:nvSpPr>
        <dsp:cNvPr id="0" name=""/>
        <dsp:cNvSpPr/>
      </dsp:nvSpPr>
      <dsp:spPr>
        <a:xfrm>
          <a:off x="2736804" y="1538603"/>
          <a:ext cx="676175" cy="676175"/>
        </a:xfrm>
        <a:prstGeom prst="ellipse">
          <a:avLst/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2835828" y="1637627"/>
        <a:ext cx="478127" cy="478127"/>
      </dsp:txXfrm>
    </dsp:sp>
    <dsp:sp modelId="{E3C5063F-16E0-4E88-86B4-3BFC5B5F269E}">
      <dsp:nvSpPr>
        <dsp:cNvPr id="0" name=""/>
        <dsp:cNvSpPr/>
      </dsp:nvSpPr>
      <dsp:spPr>
        <a:xfrm>
          <a:off x="2897485" y="1130191"/>
          <a:ext cx="354814" cy="277510"/>
        </a:xfrm>
        <a:prstGeom prst="triangl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8F139-91BF-487F-9C26-BF0B81A07656}">
      <dsp:nvSpPr>
        <dsp:cNvPr id="0" name=""/>
        <dsp:cNvSpPr/>
      </dsp:nvSpPr>
      <dsp:spPr>
        <a:xfrm>
          <a:off x="2568014" y="1241"/>
          <a:ext cx="1013756" cy="1013756"/>
        </a:xfrm>
        <a:prstGeom prst="ellipse">
          <a:avLst/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sp:txBody>
      <dsp:txXfrm>
        <a:off x="2716475" y="149702"/>
        <a:ext cx="716834" cy="716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DA3A3D-BCFE-4CC6-B863-5BE3E8402382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398BE-7D62-4592-B79E-49A3E652E45B}" type="datetime1">
              <a:rPr lang="fr-FR" smtClean="0"/>
              <a:pPr/>
              <a:t>19/06/2022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Espacement des lignes + numéros de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61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83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32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32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38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331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Espacement des lignes + numéros de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9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98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3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5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27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14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86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480881"/>
            <a:ext cx="5306900" cy="191633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lang="en-US" sz="54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559DB2-80DB-F07B-5E6A-DB1C007F41C4}"/>
              </a:ext>
            </a:extLst>
          </p:cNvPr>
          <p:cNvCxnSpPr>
            <a:cxnSpLocks/>
          </p:cNvCxnSpPr>
          <p:nvPr userDrawn="1"/>
        </p:nvCxnSpPr>
        <p:spPr>
          <a:xfrm>
            <a:off x="1020462" y="216656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50653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Espace réservé de la date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AD21DBC-786F-45C6-85F7-A4036DD8977A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Cliquez pour ajouter un titre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2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9D3A122-E963-4D70-8BFB-556C9346A88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2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19BE314-0B4A-495F-AE7F-F2752E91D6F8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0356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480881"/>
            <a:ext cx="5306900" cy="191633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lang="en-US" sz="54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559DB2-80DB-F07B-5E6A-DB1C007F41C4}"/>
              </a:ext>
            </a:extLst>
          </p:cNvPr>
          <p:cNvCxnSpPr>
            <a:cxnSpLocks/>
          </p:cNvCxnSpPr>
          <p:nvPr userDrawn="1"/>
        </p:nvCxnSpPr>
        <p:spPr>
          <a:xfrm>
            <a:off x="1020462" y="216656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5" name="Espace réservé de la date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1ACE888-0AB5-44C0-B3B3-383141469960}" type="datetime1">
              <a:rPr lang="fr-FR" noProof="0" smtClean="0"/>
              <a:t>19/06/2022</a:t>
            </a:fld>
            <a:endParaRPr lang="fr-FR" noProof="0" dirty="0"/>
          </a:p>
        </p:txBody>
      </p:sp>
      <p:sp>
        <p:nvSpPr>
          <p:cNvPr id="36" name="Espace réservé du numéro de diapositive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F4CBDEF-2BF0-445C-945E-28B89E32BFA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CAA7335-191D-472A-AD8F-7968F48BC974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2FCACD-CA8C-46E2-B0FA-5A62E72CE583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pic>
        <p:nvPicPr>
          <p:cNvPr id="4" name="Imag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5FE8F19-D0C9-4FEB-B4C6-FFDB66603E6B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5" name="Espace réservé de la date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A096FE4-4446-4246-95E6-C5ACBB01DCCF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6" name="Espace réservé du numéro de diapositive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93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208AA8D-68CD-4C42-9492-A9AEA735DC82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Cliquez pour modifier les styles du texte du masque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2A984FC-6A6A-4488-8423-023CB2C66AE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8991416" cy="8895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8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Espace réservé de la date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4C9719-240D-4E4C-A264-83E742FCB5DC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Cliquez pour ajouter un titre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91E3AE-42EC-412A-9593-0BEA4E03A70D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4F4EBB-AC1D-43CD-953D-9FB397F8273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676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29448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5E6D43F-92B1-4C06-8259-0053A68D6542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719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246D27A-FAFE-4FF0-81ED-25FD33BC12CA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pic>
        <p:nvPicPr>
          <p:cNvPr id="4" name="Imag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586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8C05EFB-A684-4F82-9149-EAF09FB30E0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135831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D3C585-886A-4801-87C9-63EDF66BBF7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995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Cliquez pour modifier les styles du texte du masque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64E7896-D5E9-4C69-B84C-82E04EEE007B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2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5255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6B01A2F-494A-0CEB-BE63-04FD74E0960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2357" y="5819855"/>
            <a:ext cx="573074" cy="107298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9AB850F-A880-4E9D-DE2C-A92A63E1F6B8}"/>
              </a:ext>
            </a:extLst>
          </p:cNvPr>
          <p:cNvSpPr txBox="1"/>
          <p:nvPr userDrawn="1"/>
        </p:nvSpPr>
        <p:spPr>
          <a:xfrm>
            <a:off x="11992917" y="230188"/>
            <a:ext cx="197708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01110010101110011010101001000101101101010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05245C-8802-A9BA-38CE-A4BAC71AD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3821" r="35130" b="7765"/>
          <a:stretch/>
        </p:blipFill>
        <p:spPr>
          <a:xfrm>
            <a:off x="10443381" y="-12672"/>
            <a:ext cx="1748620" cy="11599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3E5B39-2E09-F52C-7209-D878841D1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4476"/>
          <a:stretch/>
        </p:blipFill>
        <p:spPr>
          <a:xfrm>
            <a:off x="11274803" y="5989182"/>
            <a:ext cx="922375" cy="8734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4567EF5-6A03-536F-F27C-B84255FEC47D}"/>
              </a:ext>
            </a:extLst>
          </p:cNvPr>
          <p:cNvSpPr txBox="1"/>
          <p:nvPr userDrawn="1"/>
        </p:nvSpPr>
        <p:spPr>
          <a:xfrm>
            <a:off x="214183" y="6496991"/>
            <a:ext cx="958727" cy="400110"/>
          </a:xfrm>
          <a:prstGeom prst="rect">
            <a:avLst/>
          </a:prstGeom>
          <a:solidFill>
            <a:srgbClr val="BD0C32"/>
          </a:solidFill>
        </p:spPr>
        <p:txBody>
          <a:bodyPr wrap="square" rtlCol="0">
            <a:spAutoFit/>
          </a:bodyPr>
          <a:lstStyle/>
          <a:p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5C3E04-0F94-C5E1-D25E-28A956B28BF4}"/>
              </a:ext>
            </a:extLst>
          </p:cNvPr>
          <p:cNvSpPr txBox="1"/>
          <p:nvPr userDrawn="1"/>
        </p:nvSpPr>
        <p:spPr>
          <a:xfrm>
            <a:off x="11618014" y="6320962"/>
            <a:ext cx="575443" cy="549556"/>
          </a:xfrm>
          <a:prstGeom prst="rect">
            <a:avLst/>
          </a:prstGeom>
          <a:solidFill>
            <a:srgbClr val="BD0C32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490" y="6492875"/>
            <a:ext cx="96640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1BDFF0A6-3052-4FEB-A460-7299000313F3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86982"/>
            <a:ext cx="7048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21448-6E35-4ADE-454E-9DD0E5937240}"/>
              </a:ext>
            </a:extLst>
          </p:cNvPr>
          <p:cNvSpPr/>
          <p:nvPr userDrawn="1"/>
        </p:nvSpPr>
        <p:spPr>
          <a:xfrm>
            <a:off x="-12358" y="-9481"/>
            <a:ext cx="12356757" cy="239669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&gt;&gt;&gt; DESU Data Science pour les professionnels – 2022  &gt;&gt;&gt; Projet d’application «  XXXX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7645CF-F70F-8CA0-4A02-551011582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18581" r="46144" b="69119"/>
          <a:stretch/>
        </p:blipFill>
        <p:spPr>
          <a:xfrm>
            <a:off x="10702875" y="-3588"/>
            <a:ext cx="1238855" cy="45490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6A7F3F1-AEFD-5BEC-0531-9B7C8722681B}"/>
              </a:ext>
            </a:extLst>
          </p:cNvPr>
          <p:cNvSpPr txBox="1"/>
          <p:nvPr userDrawn="1"/>
        </p:nvSpPr>
        <p:spPr>
          <a:xfrm>
            <a:off x="-1" y="211508"/>
            <a:ext cx="197708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01110010101110011010101001000101101101010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svg"/><Relationship Id="rId7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svg"/><Relationship Id="rId7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C4405E-094F-9DF3-32FA-0EB108388A4C}"/>
              </a:ext>
            </a:extLst>
          </p:cNvPr>
          <p:cNvSpPr/>
          <p:nvPr/>
        </p:nvSpPr>
        <p:spPr>
          <a:xfrm>
            <a:off x="8959218" y="3620530"/>
            <a:ext cx="2954546" cy="29684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b="1" dirty="0"/>
              <a:t>Emmanuelle MEUNIER</a:t>
            </a:r>
          </a:p>
          <a:p>
            <a:pPr rtl="0"/>
            <a:r>
              <a:rPr lang="fr-FR" dirty="0"/>
              <a:t>DESU « Data science pour les professionnels 2022</a:t>
            </a:r>
          </a:p>
          <a:p>
            <a:pPr rtl="0"/>
            <a:r>
              <a:rPr lang="fr-FR" dirty="0"/>
              <a:t>30 juin 2022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2" y="480881"/>
            <a:ext cx="6182381" cy="1916330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2400"/>
              </a:spcBef>
            </a:pPr>
            <a:r>
              <a:rPr lang="fr-FR" sz="4400" dirty="0"/>
              <a:t>Projet d’application Data Science</a:t>
            </a:r>
            <a:endParaRPr lang="fr-FR" sz="4800" dirty="0"/>
          </a:p>
        </p:txBody>
      </p:sp>
      <p:pic>
        <p:nvPicPr>
          <p:cNvPr id="20" name="Picture 6" descr="4e AMSE Workshop in Growth and Development">
            <a:extLst>
              <a:ext uri="{FF2B5EF4-FFF2-40B4-BE49-F238E27FC236}">
                <a16:creationId xmlns:a16="http://schemas.microsoft.com/office/drawing/2014/main" id="{C54D0151-5BED-E0EE-A486-FF18EE46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31807"/>
          <a:stretch/>
        </p:blipFill>
        <p:spPr bwMode="auto">
          <a:xfrm>
            <a:off x="1175136" y="4383817"/>
            <a:ext cx="1610161" cy="6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32813E2-5F32-549C-AD6D-9F025C5E6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55"/>
          <a:stretch/>
        </p:blipFill>
        <p:spPr>
          <a:xfrm>
            <a:off x="7493757" y="441"/>
            <a:ext cx="3874460" cy="6852498"/>
          </a:xfrm>
          <a:prstGeom prst="rect">
            <a:avLst/>
          </a:prstGeom>
        </p:spPr>
      </p:pic>
      <p:sp>
        <p:nvSpPr>
          <p:cNvPr id="24" name="Titre 3">
            <a:extLst>
              <a:ext uri="{FF2B5EF4-FFF2-40B4-BE49-F238E27FC236}">
                <a16:creationId xmlns:a16="http://schemas.microsoft.com/office/drawing/2014/main" id="{9E1B932C-9F58-9388-E68B-78073961C55E}"/>
              </a:ext>
            </a:extLst>
          </p:cNvPr>
          <p:cNvSpPr txBox="1">
            <a:spLocks/>
          </p:cNvSpPr>
          <p:nvPr/>
        </p:nvSpPr>
        <p:spPr>
          <a:xfrm>
            <a:off x="930985" y="2177872"/>
            <a:ext cx="6165909" cy="1269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fr-FR" sz="3600" dirty="0"/>
              <a:t>Titre de la problématique</a:t>
            </a:r>
            <a:r>
              <a:rPr lang="fr-FR" sz="2400" dirty="0"/>
              <a:t> 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5369BBA-7E80-14CF-B262-C4CAEBB72E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B82FCACD-CA8C-46E2-B0FA-5A62E72CE583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138BF-7153-7E23-DA42-72302D0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1B388E59-5E99-1B98-0994-B3F922D68C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3CBB2D8-4083-9133-A774-2531F9D0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4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02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Résultat de l’année précédente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Croissance par secteur</a:t>
            </a:r>
          </a:p>
        </p:txBody>
      </p:sp>
      <p:graphicFrame>
        <p:nvGraphicFramePr>
          <p:cNvPr id="2" name="Espace réservé du contenu 5" descr="Histogramme">
            <a:extLst>
              <a:ext uri="{FF2B5EF4-FFF2-40B4-BE49-F238E27FC236}">
                <a16:creationId xmlns:a16="http://schemas.microsoft.com/office/drawing/2014/main" id="{2381ECDD-D3D8-4AD2-A92F-DDF1744A35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088706"/>
              </p:ext>
            </p:extLst>
          </p:nvPr>
        </p:nvGraphicFramePr>
        <p:xfrm>
          <a:off x="773214" y="1477963"/>
          <a:ext cx="10499725" cy="486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C4190809-4B22-4EF9-9E0B-94A9B87F7BE9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Croissance par secteur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52569319"/>
              </p:ext>
            </p:extLst>
          </p:nvPr>
        </p:nvGraphicFramePr>
        <p:xfrm>
          <a:off x="854075" y="2286000"/>
          <a:ext cx="10499725" cy="228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9994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rtl="0"/>
                      <a:endParaRPr lang="fr-FR" noProof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5C7EB81F-A283-4582-B4E0-4DA721A0A527}" type="datetime1">
              <a:rPr lang="fr-FR" smtClean="0"/>
              <a:t>19/06/2022</a:t>
            </a:fld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Cela a été un plaisir de travailler avec Contoso. Claude était mon interlocutrice. Elle a anticipé mes besoins et s’est employée à résoudre mon problème.</a:t>
            </a:r>
          </a:p>
        </p:txBody>
      </p:sp>
      <p:pic>
        <p:nvPicPr>
          <p:cNvPr id="13" name="Espace réservé d’image 12" descr="Fleur rose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Zone de texte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 rtl="0"/>
            <a:r>
              <a:rPr lang="fr-FR"/>
              <a:t>Un client convaincu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3FA09F8C-E5FF-4A21-863E-8CA53E95AAC8}" type="datetime1">
              <a:rPr lang="fr-FR" smtClean="0"/>
              <a:t>19/06/2022</a:t>
            </a:fld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fr-FR"/>
              <a:t>03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Équipe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/>
              <a:t>Charline</a:t>
            </a:r>
          </a:p>
          <a:p>
            <a:pPr rtl="0"/>
            <a:r>
              <a:rPr lang="fr-FR" sz="1400"/>
              <a:t>Directrice financière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Audrey</a:t>
            </a:r>
          </a:p>
          <a:p>
            <a:pPr rtl="0"/>
            <a:r>
              <a:rPr lang="fr-FR" sz="1400"/>
              <a:t>Directrice financière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/>
              <a:t>Albert</a:t>
            </a:r>
          </a:p>
          <a:p>
            <a:pPr rtl="0"/>
            <a:r>
              <a:rPr lang="fr-FR" sz="1400"/>
              <a:t>Directeur technique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fr-FR"/>
              <a:t>David</a:t>
            </a:r>
          </a:p>
          <a:p>
            <a:pPr rtl="0"/>
            <a:r>
              <a:rPr lang="fr-FR" sz="1400"/>
              <a:t>Directeur des opérations</a:t>
            </a:r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/>
              <a:t>AUDREY</a:t>
            </a:r>
          </a:p>
          <a:p>
            <a:pPr rtl="0"/>
            <a:r>
              <a:rPr lang="fr-FR" sz="1400"/>
              <a:t>Responsable de la confidentialité</a:t>
            </a:r>
            <a:endParaRPr lang="fr-FR"/>
          </a:p>
        </p:txBody>
      </p:sp>
      <p:pic>
        <p:nvPicPr>
          <p:cNvPr id="16" name="Espace réservé d’image 15" descr="Portr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Espace réservé d’image 18" descr="Portr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Espace réservé d’image 21" descr="Portr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Espace réservé d’image 24" descr="Portr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Espace réservé d’image 28" descr="Portr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Espace réservé de la date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0E8A7400-9C09-4C87-9D32-95895450EBB5}" type="datetime1">
              <a:rPr lang="fr-FR" smtClean="0"/>
              <a:t>19/06/2022</a:t>
            </a:fld>
            <a:endParaRPr lang="fr-FR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04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Nouveautés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 rtlCol="0"/>
          <a:lstStyle/>
          <a:p>
            <a:pPr algn="ct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Chronologie</a:t>
            </a:r>
            <a:r>
              <a:rPr lang="fr-FR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Mensuelle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0" name="Zone de texte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Juil</a:t>
            </a:r>
          </a:p>
        </p:txBody>
      </p:sp>
      <p:sp>
        <p:nvSpPr>
          <p:cNvPr id="43" name="Zone de texte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Août</a:t>
            </a:r>
          </a:p>
        </p:txBody>
      </p:sp>
      <p:sp>
        <p:nvSpPr>
          <p:cNvPr id="45" name="Zone de texte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Sept</a:t>
            </a:r>
          </a:p>
        </p:txBody>
      </p:sp>
      <p:sp>
        <p:nvSpPr>
          <p:cNvPr id="47" name="Zone de texte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9" name="Zone de texte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1" name="Zone de texte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Déc</a:t>
            </a:r>
          </a:p>
        </p:txBody>
      </p:sp>
      <p:sp>
        <p:nvSpPr>
          <p:cNvPr id="53" name="Zone de texte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5" name="Zone de texte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Fév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7" name="Zone de texte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Zone de texte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Avr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61" name="Zone de texte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Mai</a:t>
            </a:r>
          </a:p>
        </p:txBody>
      </p:sp>
      <p:sp>
        <p:nvSpPr>
          <p:cNvPr id="63" name="Zone de texte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Juin</a:t>
            </a:r>
          </a:p>
        </p:txBody>
      </p:sp>
      <p:sp>
        <p:nvSpPr>
          <p:cNvPr id="105" name="Zone de texte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Zone de texte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Zone de texte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Zone de texte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r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130" name="Titr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rgbClr val="AA9D92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132" name="Titr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134" name="Titr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rgbClr val="BEB9AA"/>
                </a:solidFill>
                <a:cs typeface="Biome Light" panose="020B0303030204020804" pitchFamily="34" charset="0"/>
              </a:rPr>
              <a:t>T4</a:t>
            </a:r>
          </a:p>
        </p:txBody>
      </p:sp>
      <p:sp>
        <p:nvSpPr>
          <p:cNvPr id="141" name="Espace réservé de la date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F960143B-11FB-4C1F-8ED7-00D09AE39E3A}" type="datetime1">
              <a:rPr lang="fr-FR" smtClean="0"/>
              <a:t>19/06/2022</a:t>
            </a:fld>
            <a:endParaRPr lang="fr-FR"/>
          </a:p>
        </p:txBody>
      </p:sp>
      <p:sp>
        <p:nvSpPr>
          <p:cNvPr id="142" name="Espace réservé du numéro de diapositive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Objectifs pour T1</a:t>
            </a:r>
          </a:p>
        </p:txBody>
      </p:sp>
      <p:pic>
        <p:nvPicPr>
          <p:cNvPr id="20" name="Espace réservé d’image 19" descr="Fleur jaune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Opportunités pour les employés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Fin de la célébration fiscale le 15 juillet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Jour de formation pour les employés le 14 août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Yoga pour les employés le 3 septembre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 série de séminaires débute le 10 septembre </a:t>
            </a:r>
          </a:p>
          <a:p>
            <a:pPr rtl="0"/>
            <a:endParaRPr lang="fr-FR" sz="16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 rtl="0">
              <a:buNone/>
            </a:pPr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Priorités commerciales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Augmenter la satisfaction client de 2 %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Maintenir la croissance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de partenariat avec des organisations tierces</a:t>
            </a:r>
          </a:p>
          <a:p>
            <a:pPr rtl="0"/>
            <a:endParaRPr lang="fr-FR" sz="160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Espace réservé de la date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B2B1FAE-9064-43A8-A0B6-AAD1FE385E6A}" type="datetime1">
              <a:rPr lang="fr-FR" smtClean="0"/>
              <a:t>19/06/2022</a:t>
            </a:fld>
            <a:endParaRPr lang="fr-FR"/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Objectifs pour T2</a:t>
            </a:r>
            <a:endParaRPr lang="fr-FR" dirty="0"/>
          </a:p>
        </p:txBody>
      </p:sp>
      <p:pic>
        <p:nvPicPr>
          <p:cNvPr id="30" name="Espace réservé d’image 29" descr="Gros plan des feuill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546220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Professionnel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lang="fr-FR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PRIORITÉS</a:t>
            </a:r>
          </a:p>
          <a:p>
            <a:pPr rtl="0">
              <a:defRPr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Augmenter la satisfaction  </a:t>
            </a:r>
            <a:b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des clients par 2%</a:t>
            </a:r>
          </a:p>
          <a:p>
            <a:pPr rtl="0">
              <a:defRPr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Maintenir la croissance</a:t>
            </a:r>
            <a:endParaRPr lang="fr-FR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546219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AJOUTÉES </a:t>
            </a:r>
            <a:b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PRIORITÉS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Améliorer notre présence sur les réseaux sociaux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S’assurer que le coût du développement ne dépasse pas le budget</a:t>
            </a:r>
          </a:p>
          <a:p>
            <a:pPr rtl="0"/>
            <a:endParaRPr lang="fr-FR" dirty="0"/>
          </a:p>
        </p:txBody>
      </p:sp>
      <p:sp>
        <p:nvSpPr>
          <p:cNvPr id="26" name="Espace réservé du contenu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546219"/>
          </a:xfrm>
        </p:spPr>
        <p:txBody>
          <a:bodyPr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Opportunités pour les employés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Les stagiaires commencent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Ligues récréatives en intérieur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Tournois d’échecs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Groupe regardant un grand match</a:t>
            </a:r>
            <a:endParaRPr lang="fr-FR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sp>
        <p:nvSpPr>
          <p:cNvPr id="38" name="Espace réservé de la date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43E49765-6D0E-4D7A-A51D-EB6DFF4B73CE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39" name="Espace réservé du numéro de diapositive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01 Problématique</a:t>
            </a:r>
          </a:p>
          <a:p>
            <a:pPr rtl="0"/>
            <a:r>
              <a:rPr lang="fr-FR" dirty="0"/>
              <a:t>02 Méthode</a:t>
            </a:r>
          </a:p>
          <a:p>
            <a:pPr rtl="0"/>
            <a:r>
              <a:rPr lang="fr-FR" dirty="0"/>
              <a:t>03 Notebooks</a:t>
            </a:r>
          </a:p>
          <a:p>
            <a:pPr rtl="0"/>
            <a:r>
              <a:rPr lang="fr-FR" dirty="0"/>
              <a:t>04 Résultats</a:t>
            </a:r>
          </a:p>
          <a:p>
            <a:pPr rtl="0"/>
            <a:r>
              <a:rPr lang="fr-FR" dirty="0"/>
              <a:t>05 XXX</a:t>
            </a:r>
          </a:p>
          <a:p>
            <a:pPr rtl="0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D3A043A1-8E48-4740-841D-A0EE40E331FB}" type="datetime1">
              <a:rPr lang="fr-FR" sz="1000" smtClean="0">
                <a:solidFill>
                  <a:schemeClr val="bg1"/>
                </a:solidFill>
              </a:rPr>
              <a:t>19/06/2022</a:t>
            </a:fld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z="1000" smtClean="0">
                <a:solidFill>
                  <a:schemeClr val="bg1"/>
                </a:solidFill>
              </a:rPr>
              <a:pPr rtl="0"/>
              <a:t>2</a:t>
            </a:fld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Synthèse</a:t>
            </a:r>
          </a:p>
        </p:txBody>
      </p:sp>
      <p:graphicFrame>
        <p:nvGraphicFramePr>
          <p:cNvPr id="23" name="Tableau 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29846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6116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4818484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Les affaires vont bien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Les bénéfices ont augmenté de 3 % au cours du dernier trimestre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Nos clients reviennent chez nous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La fidélisation de la clientèle a augmenté de 4 %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accomplissons notre travail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 projet de consolidation est terminé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les meilleurs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les leaders du secteur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là pour nos clients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La satisfaction client s’est accrue de 70 à 80 %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Notre équipe se développe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avons souhaiter la bienvenue à 3 nouveaux membres à l’équipe le trimestre dernier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Espace réservé de la date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0E5D0D44-A412-46B2-8CF7-53C982583C6E}" type="datetime1">
              <a:rPr lang="fr-FR" smtClean="0"/>
              <a:t>19/06/2022</a:t>
            </a:fld>
            <a:endParaRPr lang="fr-FR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/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Fermeture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Grâce à votre engagement et votre solide éthique professionnelle, nous </a:t>
            </a: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savons</a:t>
            </a: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que l’année prochaine sera encore meilleure que la précédente. 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Nous nous réjouissons à la perspective de collaborer avec vous. </a:t>
            </a: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Charline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sales@contoso.com</a:t>
            </a:r>
          </a:p>
          <a:p>
            <a:pPr rtl="0"/>
            <a:endParaRPr lang="fr-FR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Espace réservé d’image 12" descr="Divers produits de produits de santé pour le soin du visage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Espace réservé d’image 14" descr="Femme nettoyant son visag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3543302"/>
            <a:ext cx="4953000" cy="2849562"/>
          </a:xfrm>
        </p:spPr>
      </p:pic>
      <p:sp>
        <p:nvSpPr>
          <p:cNvPr id="23" name="Espace réservé de la date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56D97ABD-B0A4-426B-B786-99D44FB909C0}" type="datetime1">
              <a:rPr lang="fr-FR" smtClean="0"/>
              <a:t>19/06/2022</a:t>
            </a:fld>
            <a:endParaRPr lang="fr-FR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DA5BA8-B642-3E2B-EB9D-FA709FAD36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6FABF2F-2DAB-4F46-A3B6-B31D25C53DD0}" type="datetime1">
              <a:rPr lang="fr-FR" noProof="0" smtClean="0"/>
              <a:t>19/06/2022</a:t>
            </a:fld>
            <a:endParaRPr lang="fr-FR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D90EA6-8C5C-0CC6-D68F-16CCAD7E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78" y="0"/>
            <a:ext cx="3791042" cy="36619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F1ABE6-85BB-BE1E-5F79-F4C476DF6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98" b="1"/>
          <a:stretch/>
        </p:blipFill>
        <p:spPr>
          <a:xfrm>
            <a:off x="1355778" y="4623651"/>
            <a:ext cx="3791042" cy="1472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719697-26A5-48BA-5768-A10A22CD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33" y="5434989"/>
            <a:ext cx="3227930" cy="1860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D6ED6-9CC3-0199-087E-3B5631A016DA}"/>
              </a:ext>
            </a:extLst>
          </p:cNvPr>
          <p:cNvSpPr/>
          <p:nvPr/>
        </p:nvSpPr>
        <p:spPr>
          <a:xfrm>
            <a:off x="1355779" y="1880558"/>
            <a:ext cx="3791042" cy="3312543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68B92F-4AE4-1F57-9A35-DA31FE0EB404}"/>
              </a:ext>
            </a:extLst>
          </p:cNvPr>
          <p:cNvSpPr/>
          <p:nvPr/>
        </p:nvSpPr>
        <p:spPr>
          <a:xfrm>
            <a:off x="2814909" y="857779"/>
            <a:ext cx="2139946" cy="329891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429FBC-C591-B81D-212B-F6826E0ECAA3}"/>
              </a:ext>
            </a:extLst>
          </p:cNvPr>
          <p:cNvSpPr txBox="1"/>
          <p:nvPr/>
        </p:nvSpPr>
        <p:spPr>
          <a:xfrm>
            <a:off x="2746196" y="773463"/>
            <a:ext cx="226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PROFESSIONNELS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718DD86-2A57-84DD-89C0-2E94F0F4E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145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B6F175-A351-072B-3C32-CCC089BE42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16155A93-067F-4A1B-B98E-4DEF2FEE8EC4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2C0313-7B60-BA42-D809-A005FD4DF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23</a:t>
            </a:fld>
            <a:endParaRPr lang="fr-FR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90D835-C20E-65ED-1698-E1A3DDCC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29" y="0"/>
            <a:ext cx="3792041" cy="60965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FD1D97-34AB-BEE6-95D3-8640D765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28" y="0"/>
            <a:ext cx="3792041" cy="60965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1E56874-37CF-7253-2D0E-E94C739B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5262" y="-1179214"/>
            <a:ext cx="2619375" cy="17430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ABB6141-230C-A827-C709-EC2AD48B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2940" y="1009914"/>
            <a:ext cx="2247900" cy="2038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7FBE56A-85A4-3AA2-147F-AAD19E0AA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15262" y="3429000"/>
            <a:ext cx="2002458" cy="12594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44009A5-24B1-FDC8-E563-CD7A981D69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669"/>
          <a:stretch/>
        </p:blipFill>
        <p:spPr>
          <a:xfrm>
            <a:off x="1228067" y="2293628"/>
            <a:ext cx="3262839" cy="198651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1E77FAFB-DE8E-571D-4AF4-C51A043D5BD7}"/>
              </a:ext>
            </a:extLst>
          </p:cNvPr>
          <p:cNvGrpSpPr/>
          <p:nvPr/>
        </p:nvGrpSpPr>
        <p:grpSpPr>
          <a:xfrm>
            <a:off x="7542571" y="2578031"/>
            <a:ext cx="3237643" cy="2044041"/>
            <a:chOff x="7616713" y="2133183"/>
            <a:chExt cx="3237643" cy="2044041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C57988C-594C-EB0F-2C61-37A2C974E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29214"/>
            <a:stretch/>
          </p:blipFill>
          <p:spPr>
            <a:xfrm>
              <a:off x="7616713" y="3286887"/>
              <a:ext cx="1172957" cy="871279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8BEDA95-430C-3CC2-AD3E-FC7EB7268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56765" y="2135567"/>
              <a:ext cx="1297591" cy="882553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DDE34DC-37D7-DD8E-672C-46937353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4089" y="2133183"/>
              <a:ext cx="2024141" cy="1203355"/>
            </a:xfrm>
            <a:prstGeom prst="rect">
              <a:avLst/>
            </a:prstGeom>
            <a:ln w="38100" cap="sq">
              <a:solidFill>
                <a:srgbClr val="BD0C3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34CCD25-C673-7107-EA95-E765F4F4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837233" y="3048264"/>
              <a:ext cx="2016000" cy="1128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71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56F728-1CEF-3029-5E7E-2302F0A3EB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CE48ECB0-554B-4438-AD77-41DF67C3F640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F768C29-4C80-CCC0-9D58-F62EF758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24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A91A65-F789-BB6A-45E0-FE9A97FC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6943" y="844071"/>
            <a:ext cx="2771775" cy="1647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5DCBC8-F249-E49A-0D85-9E283450A1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386682" y="4639110"/>
            <a:ext cx="2771776" cy="14574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DC37BCD-9499-161C-BEC3-CDD263F86A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67250" y="2601190"/>
            <a:ext cx="2857500" cy="1600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8525B7-8ED2-36E0-878F-095824F94B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77459" y="536151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D0513-7969-8614-C281-58A6163DFB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6D1EAEE9-B0CC-4C69-B4A8-F1B0B61AADB1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66B803-4B6E-8647-0D83-25C4AF22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595B5-590B-BA63-506F-19539DE757DD}"/>
              </a:ext>
            </a:extLst>
          </p:cNvPr>
          <p:cNvSpPr/>
          <p:nvPr/>
        </p:nvSpPr>
        <p:spPr>
          <a:xfrm>
            <a:off x="-12357" y="-1"/>
            <a:ext cx="12192000" cy="466879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&gt;&gt;&gt; DESU Data Science pour les professionnels – 2022</a:t>
            </a:r>
          </a:p>
          <a:p>
            <a:r>
              <a:rPr lang="fr-FR" sz="1400" dirty="0"/>
              <a:t>          &gt;&gt;&gt; Projet d’application «  XXXX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586C53-D59C-5062-3CD7-BC384BAC2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1" r="46144" b="69119"/>
          <a:stretch/>
        </p:blipFill>
        <p:spPr>
          <a:xfrm>
            <a:off x="10965502" y="-384"/>
            <a:ext cx="1238855" cy="4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B6F175-A351-072B-3C32-CCC089BE42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9854D6AC-219C-4565-83FB-2A4389BFD560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2C0313-7B60-BA42-D809-A005FD4DF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26</a:t>
            </a:fld>
            <a:endParaRPr lang="fr-FR" noProof="0"/>
          </a:p>
        </p:txBody>
      </p:sp>
      <p:pic>
        <p:nvPicPr>
          <p:cNvPr id="2050" name="Picture 2" descr="Communication, Charte graphique, logos... | Aix-Marseille Université">
            <a:extLst>
              <a:ext uri="{FF2B5EF4-FFF2-40B4-BE49-F238E27FC236}">
                <a16:creationId xmlns:a16="http://schemas.microsoft.com/office/drawing/2014/main" id="{8298B960-8648-E822-E6F3-D7F50E15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55" y="4116329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cation, Charte graphique, logos... | Aix-Marseille Université">
            <a:extLst>
              <a:ext uri="{FF2B5EF4-FFF2-40B4-BE49-F238E27FC236}">
                <a16:creationId xmlns:a16="http://schemas.microsoft.com/office/drawing/2014/main" id="{CD91C6E8-BE08-9495-C01E-0516070E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7913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e AMSE Workshop in Growth and Development">
            <a:extLst>
              <a:ext uri="{FF2B5EF4-FFF2-40B4-BE49-F238E27FC236}">
                <a16:creationId xmlns:a16="http://schemas.microsoft.com/office/drawing/2014/main" id="{D318F215-5FA5-49FB-9D48-5FAF1728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3" y="615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4e AMSE Workshop in Growth and Development">
            <a:extLst>
              <a:ext uri="{FF2B5EF4-FFF2-40B4-BE49-F238E27FC236}">
                <a16:creationId xmlns:a16="http://schemas.microsoft.com/office/drawing/2014/main" id="{F2E975B2-6672-5C59-D85A-8186E2C72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07" t="25027" r="1207" b="28273"/>
          <a:stretch/>
        </p:blipFill>
        <p:spPr bwMode="auto">
          <a:xfrm>
            <a:off x="9498672" y="802084"/>
            <a:ext cx="2143125" cy="10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13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sz="5400" dirty="0"/>
              <a:t>Titre de la problématique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699" y="5078186"/>
            <a:ext cx="4941887" cy="1269347"/>
          </a:xfrm>
        </p:spPr>
        <p:txBody>
          <a:bodyPr rtlCol="0"/>
          <a:lstStyle/>
          <a:p>
            <a:pPr rtl="0"/>
            <a:r>
              <a:rPr lang="fr-FR" dirty="0"/>
              <a:t>Emmanuelle MEUNIER</a:t>
            </a:r>
          </a:p>
          <a:p>
            <a:pPr rtl="0"/>
            <a:r>
              <a:rPr lang="fr-FR" dirty="0"/>
              <a:t>DESU « Data science pour les professionnels 2022</a:t>
            </a:r>
          </a:p>
          <a:p>
            <a:pPr rtl="0"/>
            <a:r>
              <a:rPr lang="fr-FR" dirty="0"/>
              <a:t>30 juin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304A58-3DF0-5F06-8C9A-B8A14F31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37" y="0"/>
            <a:ext cx="5045877" cy="48741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0D0A07-D8C4-5E61-AB20-196404609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98" b="1"/>
          <a:stretch/>
        </p:blipFill>
        <p:spPr>
          <a:xfrm>
            <a:off x="6242837" y="4537495"/>
            <a:ext cx="5045877" cy="19594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FD1640-E28D-D1CB-BA9D-358448DD9884}"/>
              </a:ext>
            </a:extLst>
          </p:cNvPr>
          <p:cNvSpPr/>
          <p:nvPr/>
        </p:nvSpPr>
        <p:spPr>
          <a:xfrm>
            <a:off x="6242837" y="2863970"/>
            <a:ext cx="5045877" cy="2441275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ADF07B4-E291-DFF8-A334-B8D28F4C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87" y="5561677"/>
            <a:ext cx="4296375" cy="247685"/>
          </a:xfrm>
          <a:prstGeom prst="rect">
            <a:avLst/>
          </a:prstGeom>
        </p:spPr>
      </p:pic>
      <p:pic>
        <p:nvPicPr>
          <p:cNvPr id="20" name="Picture 6" descr="4e AMSE Workshop in Growth and Development">
            <a:extLst>
              <a:ext uri="{FF2B5EF4-FFF2-40B4-BE49-F238E27FC236}">
                <a16:creationId xmlns:a16="http://schemas.microsoft.com/office/drawing/2014/main" id="{C54D0151-5BED-E0EE-A486-FF18EE46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31807"/>
          <a:stretch/>
        </p:blipFill>
        <p:spPr bwMode="auto">
          <a:xfrm>
            <a:off x="1175136" y="4383817"/>
            <a:ext cx="1610161" cy="6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3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>
            <a:normAutofit/>
          </a:bodyPr>
          <a:lstStyle/>
          <a:p>
            <a:r>
              <a:rPr lang="fr-FR" sz="1400" dirty="0"/>
              <a:t>Jeu de données « externe »  : l’objectif est de récupérer le taux de chômage et l’indice de concentration d’emploi</a:t>
            </a:r>
          </a:p>
          <a:p>
            <a:pPr lvl="1"/>
            <a:r>
              <a:rPr lang="fr-FR" sz="1000" dirty="0"/>
              <a:t>La clé de jointure avec la  BD D interne sera le CP : donc constitution d’un JDD externe avec le CP, le taux de chômage et l’indice de concentration d’emploi</a:t>
            </a:r>
          </a:p>
          <a:p>
            <a:pPr lvl="1"/>
            <a:r>
              <a:rPr lang="fr-FR" sz="1000" dirty="0"/>
              <a:t>4 jeux de données sont nécessaires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843EFEE-C0F2-121D-8B63-E546F416473F}"/>
              </a:ext>
            </a:extLst>
          </p:cNvPr>
          <p:cNvGraphicFramePr/>
          <p:nvPr/>
        </p:nvGraphicFramePr>
        <p:xfrm>
          <a:off x="1052504" y="719666"/>
          <a:ext cx="106271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9BFB098-9AFE-DEEB-95E1-96634932EF5B}"/>
              </a:ext>
            </a:extLst>
          </p:cNvPr>
          <p:cNvSpPr/>
          <p:nvPr/>
        </p:nvSpPr>
        <p:spPr>
          <a:xfrm>
            <a:off x="2275176" y="3792714"/>
            <a:ext cx="1498023" cy="160162"/>
          </a:xfrm>
          <a:custGeom>
            <a:avLst/>
            <a:gdLst>
              <a:gd name="connsiteX0" fmla="*/ 0 w 1498023"/>
              <a:gd name="connsiteY0" fmla="*/ 160162 h 160162"/>
              <a:gd name="connsiteX1" fmla="*/ 647281 w 1498023"/>
              <a:gd name="connsiteY1" fmla="*/ 87663 h 160162"/>
              <a:gd name="connsiteX2" fmla="*/ 1320981 w 1498023"/>
              <a:gd name="connsiteY2" fmla="*/ 12205 h 160162"/>
              <a:gd name="connsiteX3" fmla="*/ 1447999 w 1498023"/>
              <a:gd name="connsiteY3" fmla="*/ 18931 h 16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023" h="160162" extrusionOk="0">
                <a:moveTo>
                  <a:pt x="0" y="160162"/>
                </a:moveTo>
                <a:cubicBezTo>
                  <a:pt x="163072" y="148119"/>
                  <a:pt x="495979" y="85848"/>
                  <a:pt x="647281" y="87663"/>
                </a:cubicBezTo>
                <a:cubicBezTo>
                  <a:pt x="798583" y="89478"/>
                  <a:pt x="1066681" y="54935"/>
                  <a:pt x="1320981" y="12205"/>
                </a:cubicBezTo>
                <a:cubicBezTo>
                  <a:pt x="1551928" y="-11276"/>
                  <a:pt x="1514978" y="12291"/>
                  <a:pt x="1447999" y="18931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48990702">
                  <a:custGeom>
                    <a:avLst/>
                    <a:gdLst>
                      <a:gd name="connsiteX0" fmla="*/ 0 w 1685044"/>
                      <a:gd name="connsiteY0" fmla="*/ 226837 h 226837"/>
                      <a:gd name="connsiteX1" fmla="*/ 1485900 w 1685044"/>
                      <a:gd name="connsiteY1" fmla="*/ 17287 h 226837"/>
                      <a:gd name="connsiteX2" fmla="*/ 1628775 w 1685044"/>
                      <a:gd name="connsiteY2" fmla="*/ 26812 h 226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85044" h="226837">
                        <a:moveTo>
                          <a:pt x="0" y="226837"/>
                        </a:moveTo>
                        <a:lnTo>
                          <a:pt x="1485900" y="17287"/>
                        </a:lnTo>
                        <a:cubicBezTo>
                          <a:pt x="1757363" y="-16051"/>
                          <a:pt x="1693069" y="5380"/>
                          <a:pt x="1628775" y="2681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3C84E7C-B644-11FC-2167-8449174546A2}"/>
              </a:ext>
            </a:extLst>
          </p:cNvPr>
          <p:cNvSpPr/>
          <p:nvPr/>
        </p:nvSpPr>
        <p:spPr>
          <a:xfrm rot="21433706">
            <a:off x="4599003" y="3859389"/>
            <a:ext cx="1993869" cy="160162"/>
          </a:xfrm>
          <a:custGeom>
            <a:avLst/>
            <a:gdLst>
              <a:gd name="connsiteX0" fmla="*/ 0 w 1993869"/>
              <a:gd name="connsiteY0" fmla="*/ 160162 h 160162"/>
              <a:gd name="connsiteX1" fmla="*/ 568493 w 1993869"/>
              <a:gd name="connsiteY1" fmla="*/ 112323 h 160162"/>
              <a:gd name="connsiteX2" fmla="*/ 1101822 w 1993869"/>
              <a:gd name="connsiteY2" fmla="*/ 67442 h 160162"/>
              <a:gd name="connsiteX3" fmla="*/ 1758227 w 1993869"/>
              <a:gd name="connsiteY3" fmla="*/ 12205 h 160162"/>
              <a:gd name="connsiteX4" fmla="*/ 1927287 w 1993869"/>
              <a:gd name="connsiteY4" fmla="*/ 18931 h 16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3869" h="160162" extrusionOk="0">
                <a:moveTo>
                  <a:pt x="0" y="160162"/>
                </a:moveTo>
                <a:cubicBezTo>
                  <a:pt x="257422" y="123540"/>
                  <a:pt x="377157" y="144390"/>
                  <a:pt x="568493" y="112323"/>
                </a:cubicBezTo>
                <a:cubicBezTo>
                  <a:pt x="759829" y="80256"/>
                  <a:pt x="862086" y="96948"/>
                  <a:pt x="1101822" y="67442"/>
                </a:cubicBezTo>
                <a:cubicBezTo>
                  <a:pt x="1341558" y="37936"/>
                  <a:pt x="1524953" y="35505"/>
                  <a:pt x="1758227" y="12205"/>
                </a:cubicBezTo>
                <a:cubicBezTo>
                  <a:pt x="2077201" y="-22163"/>
                  <a:pt x="1995858" y="2724"/>
                  <a:pt x="1927287" y="18931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48990702">
                  <a:custGeom>
                    <a:avLst/>
                    <a:gdLst>
                      <a:gd name="connsiteX0" fmla="*/ 0 w 1685044"/>
                      <a:gd name="connsiteY0" fmla="*/ 226837 h 226837"/>
                      <a:gd name="connsiteX1" fmla="*/ 1485900 w 1685044"/>
                      <a:gd name="connsiteY1" fmla="*/ 17287 h 226837"/>
                      <a:gd name="connsiteX2" fmla="*/ 1628775 w 1685044"/>
                      <a:gd name="connsiteY2" fmla="*/ 26812 h 226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85044" h="226837">
                        <a:moveTo>
                          <a:pt x="0" y="226837"/>
                        </a:moveTo>
                        <a:lnTo>
                          <a:pt x="1485900" y="17287"/>
                        </a:lnTo>
                        <a:cubicBezTo>
                          <a:pt x="1757363" y="-16051"/>
                          <a:pt x="1693069" y="5380"/>
                          <a:pt x="1628775" y="2681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D179C1B-DF8C-98CB-3059-2C3A69BAC34E}"/>
              </a:ext>
            </a:extLst>
          </p:cNvPr>
          <p:cNvSpPr/>
          <p:nvPr/>
        </p:nvSpPr>
        <p:spPr>
          <a:xfrm>
            <a:off x="2286000" y="3848100"/>
            <a:ext cx="6953250" cy="753409"/>
          </a:xfrm>
          <a:custGeom>
            <a:avLst/>
            <a:gdLst>
              <a:gd name="connsiteX0" fmla="*/ 0 w 6953250"/>
              <a:gd name="connsiteY0" fmla="*/ 123825 h 753409"/>
              <a:gd name="connsiteX1" fmla="*/ 4038600 w 6953250"/>
              <a:gd name="connsiteY1" fmla="*/ 752475 h 753409"/>
              <a:gd name="connsiteX2" fmla="*/ 6953250 w 6953250"/>
              <a:gd name="connsiteY2" fmla="*/ 0 h 753409"/>
              <a:gd name="connsiteX3" fmla="*/ 6953250 w 6953250"/>
              <a:gd name="connsiteY3" fmla="*/ 0 h 75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0" h="753409" extrusionOk="0">
                <a:moveTo>
                  <a:pt x="0" y="123825"/>
                </a:moveTo>
                <a:cubicBezTo>
                  <a:pt x="1420406" y="289953"/>
                  <a:pt x="2847958" y="752431"/>
                  <a:pt x="4038600" y="752475"/>
                </a:cubicBezTo>
                <a:cubicBezTo>
                  <a:pt x="5197475" y="731838"/>
                  <a:pt x="6953250" y="-1"/>
                  <a:pt x="6953250" y="0"/>
                </a:cubicBezTo>
                <a:lnTo>
                  <a:pt x="6953250" y="0"/>
                </a:ln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74025278">
                  <a:custGeom>
                    <a:avLst/>
                    <a:gdLst>
                      <a:gd name="connsiteX0" fmla="*/ 0 w 6953250"/>
                      <a:gd name="connsiteY0" fmla="*/ 123825 h 753409"/>
                      <a:gd name="connsiteX1" fmla="*/ 4038600 w 6953250"/>
                      <a:gd name="connsiteY1" fmla="*/ 752475 h 753409"/>
                      <a:gd name="connsiteX2" fmla="*/ 6953250 w 6953250"/>
                      <a:gd name="connsiteY2" fmla="*/ 0 h 753409"/>
                      <a:gd name="connsiteX3" fmla="*/ 6953250 w 6953250"/>
                      <a:gd name="connsiteY3" fmla="*/ 0 h 753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53250" h="753409">
                        <a:moveTo>
                          <a:pt x="0" y="123825"/>
                        </a:moveTo>
                        <a:cubicBezTo>
                          <a:pt x="1439862" y="448469"/>
                          <a:pt x="2879725" y="773113"/>
                          <a:pt x="4038600" y="752475"/>
                        </a:cubicBezTo>
                        <a:cubicBezTo>
                          <a:pt x="5197475" y="731838"/>
                          <a:pt x="6953250" y="0"/>
                          <a:pt x="6953250" y="0"/>
                        </a:cubicBezTo>
                        <a:lnTo>
                          <a:pt x="6953250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35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843EFEE-C0F2-121D-8B63-E546F416473F}"/>
              </a:ext>
            </a:extLst>
          </p:cNvPr>
          <p:cNvGraphicFramePr/>
          <p:nvPr/>
        </p:nvGraphicFramePr>
        <p:xfrm>
          <a:off x="7105650" y="1568064"/>
          <a:ext cx="4629150" cy="238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F2D9BF-9705-77C2-8092-298766770472}"/>
              </a:ext>
            </a:extLst>
          </p:cNvPr>
          <p:cNvGrpSpPr/>
          <p:nvPr/>
        </p:nvGrpSpPr>
        <p:grpSpPr>
          <a:xfrm>
            <a:off x="9115163" y="4242186"/>
            <a:ext cx="496091" cy="424078"/>
            <a:chOff x="2740292" y="2991921"/>
            <a:chExt cx="496091" cy="424078"/>
          </a:xfrm>
        </p:grpSpPr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E59418FB-53C5-DBBA-F724-D47178C8DA0A}"/>
                </a:ext>
              </a:extLst>
            </p:cNvPr>
            <p:cNvSpPr/>
            <p:nvPr/>
          </p:nvSpPr>
          <p:spPr>
            <a:xfrm rot="5400000">
              <a:off x="2776299" y="2955914"/>
              <a:ext cx="424078" cy="49609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D0C3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èche : droite 4">
              <a:extLst>
                <a:ext uri="{FF2B5EF4-FFF2-40B4-BE49-F238E27FC236}">
                  <a16:creationId xmlns:a16="http://schemas.microsoft.com/office/drawing/2014/main" id="{6CEBC368-D281-92CC-65B7-EC545463C0EA}"/>
                </a:ext>
              </a:extLst>
            </p:cNvPr>
            <p:cNvSpPr txBox="1"/>
            <p:nvPr/>
          </p:nvSpPr>
          <p:spPr>
            <a:xfrm rot="16200000">
              <a:off x="2839911" y="2991521"/>
              <a:ext cx="296855" cy="29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000" b="1" kern="1200"/>
            </a:p>
          </p:txBody>
        </p:sp>
      </p:grpSp>
      <p:sp>
        <p:nvSpPr>
          <p:cNvPr id="4" name="Parenthèse ouvrante 3">
            <a:extLst>
              <a:ext uri="{FF2B5EF4-FFF2-40B4-BE49-F238E27FC236}">
                <a16:creationId xmlns:a16="http://schemas.microsoft.com/office/drawing/2014/main" id="{9825DC10-5BE6-7260-CEEE-A9B699A66DD7}"/>
              </a:ext>
            </a:extLst>
          </p:cNvPr>
          <p:cNvSpPr/>
          <p:nvPr/>
        </p:nvSpPr>
        <p:spPr>
          <a:xfrm>
            <a:off x="9611254" y="2148096"/>
            <a:ext cx="138245" cy="147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arenthèse ouvrante 22">
            <a:extLst>
              <a:ext uri="{FF2B5EF4-FFF2-40B4-BE49-F238E27FC236}">
                <a16:creationId xmlns:a16="http://schemas.microsoft.com/office/drawing/2014/main" id="{A540A2A1-B900-E6E4-1A6D-A3AB1771B139}"/>
              </a:ext>
            </a:extLst>
          </p:cNvPr>
          <p:cNvSpPr/>
          <p:nvPr/>
        </p:nvSpPr>
        <p:spPr>
          <a:xfrm>
            <a:off x="7082499" y="1957802"/>
            <a:ext cx="138245" cy="165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CB90AF-F09F-38B6-0DAE-E07563D80F72}"/>
              </a:ext>
            </a:extLst>
          </p:cNvPr>
          <p:cNvCxnSpPr>
            <a:cxnSpLocks/>
          </p:cNvCxnSpPr>
          <p:nvPr/>
        </p:nvCxnSpPr>
        <p:spPr>
          <a:xfrm flipV="1">
            <a:off x="8433198" y="1857375"/>
            <a:ext cx="1316301" cy="151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00E6D4D0-FB1A-FA9B-2374-B058F4E2B492}"/>
              </a:ext>
            </a:extLst>
          </p:cNvPr>
          <p:cNvGraphicFramePr/>
          <p:nvPr/>
        </p:nvGraphicFramePr>
        <p:xfrm>
          <a:off x="895534" y="1568064"/>
          <a:ext cx="4629150" cy="238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3100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01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2009775"/>
            <a:ext cx="10006811" cy="4391025"/>
          </a:xfrm>
        </p:spPr>
        <p:txBody>
          <a:bodyPr rtlCol="0"/>
          <a:lstStyle/>
          <a:p>
            <a:pPr rtl="0"/>
            <a:r>
              <a:rPr lang="fr-FR" dirty="0"/>
              <a:t>Bla </a:t>
            </a:r>
            <a:r>
              <a:rPr lang="fr-FR" dirty="0" err="1"/>
              <a:t>bla</a:t>
            </a:r>
            <a:r>
              <a:rPr lang="fr-FR" dirty="0"/>
              <a:t> </a:t>
            </a:r>
            <a:r>
              <a:rPr lang="fr-FR" dirty="0" err="1"/>
              <a:t>bla</a:t>
            </a:r>
            <a:endParaRPr lang="fr-FR" dirty="0"/>
          </a:p>
        </p:txBody>
      </p:sp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698BCC0-F1E3-4C55-A7A3-4298E9945661}" type="datetime1">
              <a:rPr lang="fr-FR" smtClean="0"/>
              <a:t>19/06/2022</a:t>
            </a:fld>
            <a:endParaRPr lang="fr-FR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2219325" y="2871183"/>
            <a:ext cx="2611406" cy="15010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050" b="1" dirty="0"/>
              <a:t>JDD « exogène </a:t>
            </a:r>
            <a:r>
              <a:rPr lang="fr-FR" sz="1050" dirty="0"/>
              <a:t>» : par commune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30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sp>
        <p:nvSpPr>
          <p:cNvPr id="4" name="Parenthèse ouvrante 3">
            <a:extLst>
              <a:ext uri="{FF2B5EF4-FFF2-40B4-BE49-F238E27FC236}">
                <a16:creationId xmlns:a16="http://schemas.microsoft.com/office/drawing/2014/main" id="{9825DC10-5BE6-7260-CEEE-A9B699A66DD7}"/>
              </a:ext>
            </a:extLst>
          </p:cNvPr>
          <p:cNvSpPr/>
          <p:nvPr/>
        </p:nvSpPr>
        <p:spPr>
          <a:xfrm>
            <a:off x="782856" y="2722174"/>
            <a:ext cx="138245" cy="172800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95534" y="1661420"/>
            <a:ext cx="1980000" cy="1459745"/>
            <a:chOff x="895534" y="1661420"/>
            <a:chExt cx="1980000" cy="1459745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1516040" y="1661420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highlight>
                      <a:srgbClr val="000000"/>
                    </a:highlight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4338910" y="1661420"/>
            <a:ext cx="1980000" cy="1459745"/>
            <a:chOff x="4338910" y="1661420"/>
            <a:chExt cx="1980000" cy="1459745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4959416" y="1661420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4364752" y="3548607"/>
            <a:ext cx="1980000" cy="1458537"/>
            <a:chOff x="4536202" y="3472407"/>
            <a:chExt cx="1980000" cy="145853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5156708" y="3472407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rgbClr val="E80E3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/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891125" y="3503451"/>
            <a:ext cx="1980000" cy="1458537"/>
            <a:chOff x="891125" y="3493926"/>
            <a:chExt cx="1980000" cy="1458537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1511631" y="3493926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5" y="4148636"/>
              <a:ext cx="1980000" cy="803827"/>
              <a:chOff x="8193644" y="2789320"/>
              <a:chExt cx="2429948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rgbClr val="BD0C3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17187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CB90AF-F09F-38B6-0DAE-E07563D80F72}"/>
              </a:ext>
            </a:extLst>
          </p:cNvPr>
          <p:cNvCxnSpPr>
            <a:cxnSpLocks/>
          </p:cNvCxnSpPr>
          <p:nvPr/>
        </p:nvCxnSpPr>
        <p:spPr>
          <a:xfrm flipV="1">
            <a:off x="2069653" y="2588747"/>
            <a:ext cx="2323808" cy="142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hèse ouvrante 32">
            <a:extLst>
              <a:ext uri="{FF2B5EF4-FFF2-40B4-BE49-F238E27FC236}">
                <a16:creationId xmlns:a16="http://schemas.microsoft.com/office/drawing/2014/main" id="{A858123E-2024-008C-5587-3EA6374533C3}"/>
              </a:ext>
            </a:extLst>
          </p:cNvPr>
          <p:cNvSpPr/>
          <p:nvPr/>
        </p:nvSpPr>
        <p:spPr>
          <a:xfrm>
            <a:off x="4230906" y="2836474"/>
            <a:ext cx="144000" cy="165600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7825311" y="2798091"/>
            <a:ext cx="2611406" cy="15010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050" b="1" dirty="0"/>
              <a:t>JDD « endogène </a:t>
            </a:r>
            <a:r>
              <a:rPr lang="fr-FR" sz="1050" dirty="0"/>
              <a:t>»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5400000">
            <a:off x="6648063" y="3135696"/>
            <a:ext cx="912036" cy="9720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4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3774981" y="3427419"/>
            <a:ext cx="2611406" cy="13541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JDD « exogène » : par commune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>
                <a:solidFill>
                  <a:schemeClr val="bg1"/>
                </a:solidFill>
              </a:rPr>
              <a:t>19/06/2022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>
                <a:solidFill>
                  <a:schemeClr val="bg1"/>
                </a:solidFill>
              </a:rPr>
              <a:pPr rtl="0"/>
              <a:t>31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de la BDD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37004" y="1672706"/>
            <a:ext cx="2251248" cy="1108031"/>
            <a:chOff x="895534" y="2013134"/>
            <a:chExt cx="2251248" cy="1108031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2709733" y="2013134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highlight>
                      <a:srgbClr val="000000"/>
                    </a:highlight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3076301" y="1644035"/>
            <a:ext cx="2242954" cy="1119797"/>
            <a:chOff x="4338910" y="2001368"/>
            <a:chExt cx="2242954" cy="1119797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6144815" y="2001368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5396387" y="1687580"/>
            <a:ext cx="2241125" cy="1093157"/>
            <a:chOff x="4536202" y="3837787"/>
            <a:chExt cx="2241125" cy="109315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6340278" y="383778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/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7716474" y="1732626"/>
            <a:ext cx="2262650" cy="1031206"/>
            <a:chOff x="891126" y="3921257"/>
            <a:chExt cx="2262650" cy="1031206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2716727" y="392125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6" y="4148636"/>
              <a:ext cx="1988614" cy="803827"/>
              <a:chOff x="8193644" y="2789320"/>
              <a:chExt cx="2440519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51301" y="2836406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8581247" y="3427419"/>
            <a:ext cx="2611406" cy="1354131"/>
          </a:xfrm>
          <a:prstGeom prst="rect">
            <a:avLst/>
          </a:prstGeom>
          <a:solidFill>
            <a:srgbClr val="E80E3D"/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BD0C32"/>
                </a:highlight>
              </a:rPr>
              <a:t>JDD « endogène » : par individu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10800000">
            <a:off x="7027799" y="4579596"/>
            <a:ext cx="912036" cy="548674"/>
          </a:xfrm>
          <a:prstGeom prst="triangle">
            <a:avLst/>
          </a:prstGeom>
          <a:solidFill>
            <a:srgbClr val="BD0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Parenthèse ouvrante 31">
            <a:extLst>
              <a:ext uri="{FF2B5EF4-FFF2-40B4-BE49-F238E27FC236}">
                <a16:creationId xmlns:a16="http://schemas.microsoft.com/office/drawing/2014/main" id="{70D21077-FEEB-FC1E-B1ED-16766A15F7C1}"/>
              </a:ext>
            </a:extLst>
          </p:cNvPr>
          <p:cNvSpPr/>
          <p:nvPr/>
        </p:nvSpPr>
        <p:spPr>
          <a:xfrm rot="5400000" flipV="1">
            <a:off x="4463804" y="-935258"/>
            <a:ext cx="760604" cy="5761748"/>
          </a:xfrm>
          <a:prstGeom prst="leftBracket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7B1CB4-60EC-577E-4382-B4827BC40D53}"/>
              </a:ext>
            </a:extLst>
          </p:cNvPr>
          <p:cNvCxnSpPr>
            <a:cxnSpLocks/>
          </p:cNvCxnSpPr>
          <p:nvPr/>
        </p:nvCxnSpPr>
        <p:spPr>
          <a:xfrm flipV="1">
            <a:off x="2006282" y="2247900"/>
            <a:ext cx="1091765" cy="13092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5AF2571-5231-9E36-28DE-BFFCD4BE8ABF}"/>
              </a:ext>
            </a:extLst>
          </p:cNvPr>
          <p:cNvCxnSpPr>
            <a:cxnSpLocks/>
          </p:cNvCxnSpPr>
          <p:nvPr/>
        </p:nvCxnSpPr>
        <p:spPr>
          <a:xfrm flipV="1">
            <a:off x="3947915" y="2276475"/>
            <a:ext cx="1417082" cy="21907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7C33B09-DEDD-FF23-1770-CFCEA480CAD4}"/>
              </a:ext>
            </a:extLst>
          </p:cNvPr>
          <p:cNvCxnSpPr>
            <a:cxnSpLocks/>
          </p:cNvCxnSpPr>
          <p:nvPr/>
        </p:nvCxnSpPr>
        <p:spPr>
          <a:xfrm>
            <a:off x="5146748" y="4015123"/>
            <a:ext cx="3635302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42EFA-4EE8-DA90-58FD-31BAF25BBB49}"/>
              </a:ext>
            </a:extLst>
          </p:cNvPr>
          <p:cNvSpPr txBox="1"/>
          <p:nvPr/>
        </p:nvSpPr>
        <p:spPr>
          <a:xfrm>
            <a:off x="4514851" y="5246205"/>
            <a:ext cx="5953124" cy="1354131"/>
          </a:xfrm>
          <a:prstGeom prst="rect">
            <a:avLst/>
          </a:prstGeom>
          <a:solidFill>
            <a:srgbClr val="BD0C32"/>
          </a:solidFill>
        </p:spPr>
        <p:txBody>
          <a:bodyPr wrap="square" lIns="36000" tIns="36000" rIns="36000" bIns="36000" numCol="2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 algn="ctr"/>
            <a:endParaRPr lang="fr-FR" sz="1050" dirty="0"/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 Immatriculation (individu)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47" name="Accolade ouvrante 46">
            <a:extLst>
              <a:ext uri="{FF2B5EF4-FFF2-40B4-BE49-F238E27FC236}">
                <a16:creationId xmlns:a16="http://schemas.microsoft.com/office/drawing/2014/main" id="{9A4616C1-1282-67D9-F350-5928E85E931E}"/>
              </a:ext>
            </a:extLst>
          </p:cNvPr>
          <p:cNvSpPr/>
          <p:nvPr/>
        </p:nvSpPr>
        <p:spPr>
          <a:xfrm rot="16200000">
            <a:off x="4802183" y="-1856672"/>
            <a:ext cx="892186" cy="9505952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78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5488D-B156-2B51-0A18-A652D15F38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2A73FF-BB39-1F4E-748A-32783F5B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E786FBF-7E3D-14B0-1C36-7CD5F82C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02711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02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5137"/>
            <a:ext cx="4297062" cy="1340615"/>
          </a:xfrm>
        </p:spPr>
        <p:txBody>
          <a:bodyPr rtlCol="0"/>
          <a:lstStyle/>
          <a:p>
            <a:pPr rtl="0"/>
            <a:r>
              <a:rPr lang="fr-FR" dirty="0"/>
              <a:t>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2009775"/>
            <a:ext cx="10006811" cy="4391025"/>
          </a:xfrm>
        </p:spPr>
        <p:txBody>
          <a:bodyPr rtlCol="0"/>
          <a:lstStyle/>
          <a:p>
            <a:pPr rtl="0"/>
            <a:r>
              <a:rPr lang="fr-FR" dirty="0"/>
              <a:t>Bla </a:t>
            </a:r>
            <a:r>
              <a:rPr lang="fr-FR" dirty="0" err="1"/>
              <a:t>bla</a:t>
            </a:r>
            <a:r>
              <a:rPr lang="fr-FR" dirty="0"/>
              <a:t> </a:t>
            </a:r>
            <a:r>
              <a:rPr lang="fr-FR" dirty="0" err="1"/>
              <a:t>bla</a:t>
            </a:r>
            <a:endParaRPr lang="fr-FR" dirty="0"/>
          </a:p>
        </p:txBody>
      </p:sp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698BCC0-F1E3-4C55-A7A3-4298E9945661}" type="datetime1">
              <a:rPr lang="fr-FR" smtClean="0"/>
              <a:t>19/06/2022</a:t>
            </a:fld>
            <a:endParaRPr lang="fr-FR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40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5488D-B156-2B51-0A18-A652D15F38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2A73FF-BB39-1F4E-748A-32783F5B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E786FBF-7E3D-14B0-1C36-7CD5F82C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</a:t>
            </a:r>
          </a:p>
        </p:txBody>
      </p:sp>
    </p:spTree>
    <p:extLst>
      <p:ext uri="{BB962C8B-B14F-4D97-AF65-F5344CB8AC3E}">
        <p14:creationId xmlns:p14="http://schemas.microsoft.com/office/powerpoint/2010/main" val="284631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>
            <a:normAutofit/>
          </a:bodyPr>
          <a:lstStyle/>
          <a:p>
            <a:r>
              <a:rPr lang="fr-FR" sz="1400" dirty="0"/>
              <a:t>1 jeu de données « endogènes »</a:t>
            </a:r>
          </a:p>
          <a:p>
            <a:r>
              <a:rPr lang="fr-FR" sz="1400" dirty="0"/>
              <a:t>Dans lequel on injecte des données exogènes</a:t>
            </a:r>
            <a:endParaRPr lang="fr-FR" sz="100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24542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FC4C903-9B6F-03B1-1B9C-A1C9123B355D}"/>
              </a:ext>
            </a:extLst>
          </p:cNvPr>
          <p:cNvSpPr/>
          <p:nvPr/>
        </p:nvSpPr>
        <p:spPr>
          <a:xfrm>
            <a:off x="613893" y="1484768"/>
            <a:ext cx="4729288" cy="2484000"/>
          </a:xfrm>
          <a:prstGeom prst="roundRect">
            <a:avLst>
              <a:gd name="adj" fmla="val 441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F3CCE56F-725C-3401-7659-8694E507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554" y="2518023"/>
            <a:ext cx="624548" cy="62454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5514758" y="2144564"/>
            <a:ext cx="2611406" cy="13541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JDD « exogène » : par commune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>
                <a:solidFill>
                  <a:schemeClr val="bg1"/>
                </a:solidFill>
              </a:rPr>
              <a:t>19/06/2022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>
                <a:solidFill>
                  <a:schemeClr val="bg1"/>
                </a:solidFill>
              </a:rPr>
              <a:pPr rtl="0"/>
              <a:t>8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de la BDD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37004" y="1672706"/>
            <a:ext cx="2251248" cy="1108031"/>
            <a:chOff x="895534" y="2013134"/>
            <a:chExt cx="2251248" cy="1108031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2709733" y="2013134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Code commune INSEE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3019151" y="1644035"/>
            <a:ext cx="2242954" cy="1119797"/>
            <a:chOff x="4338910" y="2001368"/>
            <a:chExt cx="2242954" cy="1119797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6144815" y="2001368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3010806" y="2573365"/>
            <a:ext cx="2241125" cy="1093157"/>
            <a:chOff x="4536202" y="3837787"/>
            <a:chExt cx="2241125" cy="109315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6340278" y="383778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814896" y="2611773"/>
            <a:ext cx="2262650" cy="1031206"/>
            <a:chOff x="891126" y="3921257"/>
            <a:chExt cx="2262650" cy="1031206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2716727" y="392125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6" y="4148636"/>
              <a:ext cx="1988614" cy="803827"/>
              <a:chOff x="8193644" y="2789320"/>
              <a:chExt cx="2440519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51301" y="2836406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8805934" y="2144563"/>
            <a:ext cx="2611406" cy="1354131"/>
          </a:xfrm>
          <a:prstGeom prst="rect">
            <a:avLst/>
          </a:prstGeom>
          <a:solidFill>
            <a:srgbClr val="E80E3D"/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BD0C32"/>
                </a:highlight>
              </a:rPr>
              <a:t>JDD « endogène » : par individu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10800000">
            <a:off x="8084954" y="3785868"/>
            <a:ext cx="753749" cy="453450"/>
          </a:xfrm>
          <a:prstGeom prst="triangle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7B1CB4-60EC-577E-4382-B4827BC40D53}"/>
              </a:ext>
            </a:extLst>
          </p:cNvPr>
          <p:cNvCxnSpPr>
            <a:cxnSpLocks/>
          </p:cNvCxnSpPr>
          <p:nvPr/>
        </p:nvCxnSpPr>
        <p:spPr>
          <a:xfrm flipV="1">
            <a:off x="1999998" y="2247900"/>
            <a:ext cx="1091765" cy="13092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7C33B09-DEDD-FF23-1770-CFCEA480CAD4}"/>
              </a:ext>
            </a:extLst>
          </p:cNvPr>
          <p:cNvCxnSpPr>
            <a:cxnSpLocks/>
          </p:cNvCxnSpPr>
          <p:nvPr/>
        </p:nvCxnSpPr>
        <p:spPr>
          <a:xfrm>
            <a:off x="655658" y="1485914"/>
            <a:ext cx="4464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ccolade ouvrante 46">
            <a:extLst>
              <a:ext uri="{FF2B5EF4-FFF2-40B4-BE49-F238E27FC236}">
                <a16:creationId xmlns:a16="http://schemas.microsoft.com/office/drawing/2014/main" id="{9A4616C1-1282-67D9-F350-5928E85E931E}"/>
              </a:ext>
            </a:extLst>
          </p:cNvPr>
          <p:cNvSpPr/>
          <p:nvPr/>
        </p:nvSpPr>
        <p:spPr>
          <a:xfrm rot="10800000">
            <a:off x="5116371" y="1486276"/>
            <a:ext cx="416211" cy="2484000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arenthèse ouvrante 35">
            <a:extLst>
              <a:ext uri="{FF2B5EF4-FFF2-40B4-BE49-F238E27FC236}">
                <a16:creationId xmlns:a16="http://schemas.microsoft.com/office/drawing/2014/main" id="{E8BA16DD-959D-B08E-7AD9-3571CAC62AA8}"/>
              </a:ext>
            </a:extLst>
          </p:cNvPr>
          <p:cNvSpPr/>
          <p:nvPr/>
        </p:nvSpPr>
        <p:spPr>
          <a:xfrm>
            <a:off x="736560" y="2391931"/>
            <a:ext cx="144000" cy="772535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arenthèse ouvrante 36">
            <a:extLst>
              <a:ext uri="{FF2B5EF4-FFF2-40B4-BE49-F238E27FC236}">
                <a16:creationId xmlns:a16="http://schemas.microsoft.com/office/drawing/2014/main" id="{C2F87358-BECA-910F-24FB-122A83E84B7C}"/>
              </a:ext>
            </a:extLst>
          </p:cNvPr>
          <p:cNvSpPr/>
          <p:nvPr/>
        </p:nvSpPr>
        <p:spPr>
          <a:xfrm>
            <a:off x="2955318" y="2506594"/>
            <a:ext cx="119008" cy="638459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AE6027E-70B4-DA19-F145-F559916DCCFF}"/>
              </a:ext>
            </a:extLst>
          </p:cNvPr>
          <p:cNvCxnSpPr>
            <a:cxnSpLocks/>
          </p:cNvCxnSpPr>
          <p:nvPr/>
        </p:nvCxnSpPr>
        <p:spPr>
          <a:xfrm>
            <a:off x="710484" y="3970291"/>
            <a:ext cx="4464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enthèse ouvrante 47">
            <a:extLst>
              <a:ext uri="{FF2B5EF4-FFF2-40B4-BE49-F238E27FC236}">
                <a16:creationId xmlns:a16="http://schemas.microsoft.com/office/drawing/2014/main" id="{6C202608-3880-0D05-B97E-870E2BBBFF96}"/>
              </a:ext>
            </a:extLst>
          </p:cNvPr>
          <p:cNvSpPr/>
          <p:nvPr/>
        </p:nvSpPr>
        <p:spPr>
          <a:xfrm>
            <a:off x="613893" y="1484768"/>
            <a:ext cx="90944" cy="2484000"/>
          </a:xfrm>
          <a:prstGeom prst="lef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4B12229-E241-3BBF-1D06-FE91DEFEA433}"/>
              </a:ext>
            </a:extLst>
          </p:cNvPr>
          <p:cNvGrpSpPr/>
          <p:nvPr/>
        </p:nvGrpSpPr>
        <p:grpSpPr>
          <a:xfrm>
            <a:off x="7105659" y="4391764"/>
            <a:ext cx="2725899" cy="2095218"/>
            <a:chOff x="7138710" y="4391764"/>
            <a:chExt cx="2725899" cy="2095218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F8142EFA-4EE8-DA90-58FD-31BAF25BBB49}"/>
                </a:ext>
              </a:extLst>
            </p:cNvPr>
            <p:cNvSpPr txBox="1"/>
            <p:nvPr/>
          </p:nvSpPr>
          <p:spPr>
            <a:xfrm>
              <a:off x="7138711" y="4391764"/>
              <a:ext cx="2725898" cy="2095218"/>
            </a:xfrm>
            <a:prstGeom prst="rect">
              <a:avLst/>
            </a:prstGeom>
            <a:solidFill>
              <a:srgbClr val="BD0C32"/>
            </a:solidFill>
          </p:spPr>
          <p:txBody>
            <a:bodyPr wrap="square" lIns="36000" tIns="468000" rIns="36000" bIns="36000" numCol="1" spcCol="72000" rtlCol="0" anchor="t" anchorCtr="0">
              <a:noAutofit/>
            </a:bodyPr>
            <a:lstStyle/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 Immatriculation (individu)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Age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CSP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Taille de l’employeur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Secteur d’activité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Code Postal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Ville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b="1" dirty="0">
                  <a:solidFill>
                    <a:schemeClr val="bg1"/>
                  </a:solidFill>
                  <a:highlight>
                    <a:srgbClr val="BEB9AA"/>
                  </a:highlight>
                </a:rPr>
                <a:t> </a:t>
              </a:r>
              <a:r>
                <a:rPr lang="fr-FR" sz="1000" b="1" dirty="0">
                  <a:highlight>
                    <a:srgbClr val="BEB9AA"/>
                  </a:highlight>
                </a:rPr>
                <a:t>Temps de retour à l’emploi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Taux chômage 4ème trim. 2021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 Indice concentration emploi 2018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630A4B8-4416-0316-71E9-5EF8A6351BBB}"/>
                </a:ext>
              </a:extLst>
            </p:cNvPr>
            <p:cNvSpPr txBox="1"/>
            <p:nvPr/>
          </p:nvSpPr>
          <p:spPr>
            <a:xfrm>
              <a:off x="7138710" y="4405653"/>
              <a:ext cx="27258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BDD finale TRE</a:t>
              </a:r>
            </a:p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« Temps de Retour à l’Emploi »</a:t>
              </a:r>
            </a:p>
          </p:txBody>
        </p:sp>
      </p:grpSp>
      <p:sp>
        <p:nvSpPr>
          <p:cNvPr id="42" name="Espace réservé du contenu 8">
            <a:extLst>
              <a:ext uri="{FF2B5EF4-FFF2-40B4-BE49-F238E27FC236}">
                <a16:creationId xmlns:a16="http://schemas.microsoft.com/office/drawing/2014/main" id="{B2BBF45F-A1CE-1145-FCE2-50D4B8A32C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893" y="4284738"/>
            <a:ext cx="5863639" cy="20785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Pour chaque JDD :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100" dirty="0"/>
              <a:t>Import du JDD en définissant le format de la clé de jointure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100" dirty="0"/>
              <a:t>Identification et suppression des doublons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944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5003800"/>
          </a:xfrm>
        </p:spPr>
        <p:txBody>
          <a:bodyPr numCol="2" spcCol="180000"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Import avec le format STRING ou formatage de la clé ensuite &gt;&gt;&gt; </a:t>
            </a:r>
            <a:r>
              <a:rPr lang="fr-FR" sz="1000" dirty="0" err="1"/>
              <a:t>df</a:t>
            </a:r>
            <a:r>
              <a:rPr lang="fr-FR" sz="1000" dirty="0"/>
              <a:t> =  </a:t>
            </a:r>
            <a:r>
              <a:rPr lang="fr-FR" sz="1000" dirty="0" err="1"/>
              <a:t>pd.read_excel</a:t>
            </a:r>
            <a:r>
              <a:rPr lang="fr-FR" sz="1000" dirty="0"/>
              <a:t>(</a:t>
            </a:r>
            <a:r>
              <a:rPr lang="fr-FR" sz="1000" dirty="0" err="1"/>
              <a:t>r"C</a:t>
            </a:r>
            <a:r>
              <a:rPr lang="fr-FR" sz="1000" dirty="0"/>
              <a:t>:\Users\emman\Documents\4_Diplômes\2022_DESU-AMU\0_Projet\projet_desu_tre\data\external\laposte_hexasmal_5.xlsx", </a:t>
            </a:r>
            <a:r>
              <a:rPr lang="fr-FR" sz="1000" dirty="0" err="1"/>
              <a:t>dtype</a:t>
            </a:r>
            <a:r>
              <a:rPr lang="fr-FR" sz="1000" dirty="0"/>
              <a:t>=</a:t>
            </a:r>
            <a:r>
              <a:rPr lang="fr-FR" sz="1000" dirty="0" err="1"/>
              <a:t>str</a:t>
            </a:r>
            <a:r>
              <a:rPr lang="fr-FR" sz="1000" dirty="0"/>
              <a:t>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Suppression des colonnes inutiles, en-têtes renommées : </a:t>
            </a:r>
            <a:r>
              <a:rPr lang="fr-FR" sz="1000" dirty="0" err="1"/>
              <a:t>df.rename</a:t>
            </a:r>
            <a:r>
              <a:rPr lang="fr-FR" sz="1000" dirty="0"/>
              <a:t> + slice sur les colonnes utiles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 err="1"/>
              <a:t>Communes_df</a:t>
            </a:r>
            <a:r>
              <a:rPr lang="fr-FR" sz="1000" dirty="0"/>
              <a:t> = 38926 </a:t>
            </a:r>
            <a:r>
              <a:rPr lang="fr-FR" sz="1000" dirty="0" err="1"/>
              <a:t>rows</a:t>
            </a:r>
            <a:r>
              <a:rPr lang="fr-FR" sz="1000" dirty="0"/>
              <a:t> × 3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Identification des doublons :  </a:t>
            </a:r>
            <a:r>
              <a:rPr lang="fr-FR" sz="1000" dirty="0" err="1"/>
              <a:t>df.duplicated</a:t>
            </a:r>
            <a:r>
              <a:rPr lang="fr-FR" sz="1000" dirty="0"/>
              <a:t>().</a:t>
            </a:r>
            <a:r>
              <a:rPr lang="fr-FR" sz="1000" dirty="0" err="1"/>
              <a:t>sum</a:t>
            </a:r>
            <a:r>
              <a:rPr lang="fr-FR" sz="1000" dirty="0"/>
              <a:t>()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# suppression des doublons : </a:t>
            </a:r>
            <a:r>
              <a:rPr lang="en-US" sz="1000" dirty="0" err="1"/>
              <a:t>df.drop_duplicates</a:t>
            </a:r>
            <a:r>
              <a:rPr lang="en-US" sz="1000" dirty="0"/>
              <a:t>(keep="first")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>
                <a:sym typeface="Wingdings" panose="05000000000000000000" pitchFamily="2" charset="2"/>
              </a:rPr>
              <a:t> </a:t>
            </a:r>
            <a:r>
              <a:rPr lang="fr-FR" sz="1000" dirty="0" err="1"/>
              <a:t>communes_df</a:t>
            </a:r>
            <a:r>
              <a:rPr lang="fr-FR" sz="1000" dirty="0"/>
              <a:t> = </a:t>
            </a:r>
            <a:r>
              <a:rPr lang="fr-FR" sz="1000" dirty="0">
                <a:highlight>
                  <a:srgbClr val="FFFF00"/>
                </a:highlight>
              </a:rPr>
              <a:t>35 435 entrées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Vérification du nombre de valeurs totales (count) et du nombre de valeurs différentes (</a:t>
            </a:r>
            <a:r>
              <a:rPr lang="fr-FR" sz="1000" dirty="0" err="1"/>
              <a:t>nunique</a:t>
            </a:r>
            <a:r>
              <a:rPr lang="fr-FR" sz="1000" dirty="0"/>
              <a:t>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Vérification du nombre de valeurs manquantes - </a:t>
            </a:r>
            <a:r>
              <a:rPr lang="fr-FR" sz="1000" dirty="0" err="1"/>
              <a:t>df.isna</a:t>
            </a:r>
            <a:r>
              <a:rPr lang="fr-FR" sz="1000" dirty="0"/>
              <a:t>().</a:t>
            </a:r>
            <a:r>
              <a:rPr lang="fr-FR" sz="1000" dirty="0" err="1"/>
              <a:t>sum</a:t>
            </a:r>
            <a:r>
              <a:rPr lang="fr-FR" sz="1000" dirty="0"/>
              <a:t>() – et  du nombre de valeurs différentes - </a:t>
            </a:r>
            <a:r>
              <a:rPr lang="fr-FR" sz="1000" dirty="0" err="1"/>
              <a:t>df.nunique</a:t>
            </a:r>
            <a:r>
              <a:rPr lang="fr-FR" sz="1000" dirty="0"/>
              <a:t>() – et du type - </a:t>
            </a:r>
            <a:r>
              <a:rPr lang="fr-FR" sz="1000" dirty="0" err="1"/>
              <a:t>df.dtypes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Au besoin, réimport des données dans le bon format (défini au moment de l’import)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Afficher les lignes avec les valeurs manquantes  : </a:t>
            </a:r>
            <a:r>
              <a:rPr lang="en-US" sz="1000" dirty="0" err="1"/>
              <a:t>XXX_df</a:t>
            </a:r>
            <a:r>
              <a:rPr lang="en-US" sz="1000" dirty="0"/>
              <a:t>[</a:t>
            </a:r>
            <a:r>
              <a:rPr lang="en-US" sz="1000" dirty="0" err="1"/>
              <a:t>XXX_df.nom_colomn.isna</a:t>
            </a:r>
            <a:r>
              <a:rPr lang="en-US" sz="1000" dirty="0"/>
              <a:t>()]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Suppression des  valeurs manquantes : XXX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>
                <a:sym typeface="Wingdings" panose="05000000000000000000" pitchFamily="2" charset="2"/>
              </a:rPr>
              <a:t> </a:t>
            </a:r>
            <a:r>
              <a:rPr lang="fr-FR" sz="1000" dirty="0" err="1"/>
              <a:t>Ze_df</a:t>
            </a:r>
            <a:r>
              <a:rPr lang="fr-FR" sz="1000" dirty="0"/>
              <a:t> = 34955 </a:t>
            </a:r>
            <a:r>
              <a:rPr lang="fr-FR" sz="1000" dirty="0" err="1"/>
              <a:t>rows</a:t>
            </a:r>
            <a:r>
              <a:rPr lang="fr-FR" sz="1000" dirty="0"/>
              <a:t> × 4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MERGE par la clé de jointure code commune ou code zone d’emploi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JDD INSEE_1 (</a:t>
            </a:r>
            <a:r>
              <a:rPr lang="fr-FR" sz="1000" dirty="0" err="1"/>
              <a:t>cp</a:t>
            </a:r>
            <a:r>
              <a:rPr lang="fr-FR" sz="1000" dirty="0"/>
              <a:t> + commune + </a:t>
            </a:r>
            <a:r>
              <a:rPr lang="fr-FR" sz="1000" dirty="0" err="1"/>
              <a:t>ze</a:t>
            </a:r>
            <a:r>
              <a:rPr lang="fr-FR" sz="1000" dirty="0"/>
              <a:t>) : </a:t>
            </a:r>
            <a:r>
              <a:rPr lang="fr-FR" altLang="fr-FR" sz="1000" dirty="0">
                <a:highlight>
                  <a:srgbClr val="FFFF00"/>
                </a:highlight>
              </a:rPr>
              <a:t>35 435 </a:t>
            </a:r>
            <a:r>
              <a:rPr lang="fr-FR" altLang="fr-FR" sz="1000" dirty="0" err="1">
                <a:highlight>
                  <a:srgbClr val="FFFF00"/>
                </a:highlight>
              </a:rPr>
              <a:t>rows</a:t>
            </a:r>
            <a:r>
              <a:rPr lang="fr-FR" altLang="fr-FR" sz="1000" dirty="0">
                <a:highlight>
                  <a:srgbClr val="FFFF00"/>
                </a:highlight>
              </a:rPr>
              <a:t> </a:t>
            </a:r>
            <a:r>
              <a:rPr lang="fr-FR" altLang="fr-FR" sz="1000" dirty="0"/>
              <a:t>x 7 </a:t>
            </a:r>
            <a:r>
              <a:rPr lang="fr-FR" altLang="fr-FR" sz="1000" dirty="0" err="1"/>
              <a:t>columns</a:t>
            </a:r>
            <a:r>
              <a:rPr lang="fr-FR" altLang="fr-FR" sz="1000" dirty="0"/>
              <a:t>  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Complétion des valeurs manquantes avec slices sur les index : </a:t>
            </a:r>
            <a:r>
              <a:rPr lang="fr-FR" altLang="fr-FR" sz="1000" dirty="0" err="1"/>
              <a:t>df.loc</a:t>
            </a:r>
            <a:r>
              <a:rPr lang="fr-FR" altLang="fr-FR" sz="1000" dirty="0"/>
              <a:t>[4832:4858,"code_commune2"] = "13055" #affecte le code commune 2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INSEE2_df (</a:t>
            </a:r>
            <a:r>
              <a:rPr lang="fr-FR" altLang="fr-FR" sz="1000" dirty="0" err="1"/>
              <a:t>cp</a:t>
            </a:r>
            <a:r>
              <a:rPr lang="fr-FR" altLang="fr-FR" sz="1000" dirty="0"/>
              <a:t> + codes géographiques + taux de chômage) = </a:t>
            </a:r>
            <a:r>
              <a:rPr lang="fr-FR" altLang="fr-FR" sz="1000" dirty="0">
                <a:highlight>
                  <a:srgbClr val="FFFF00"/>
                </a:highlight>
              </a:rPr>
              <a:t>35 435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Suppression des lignes avec valeurs manquantes (territoires d’outremer)  - </a:t>
            </a:r>
            <a:r>
              <a:rPr lang="fr-FR" altLang="fr-FR" sz="1000" dirty="0" err="1"/>
              <a:t>dropna</a:t>
            </a:r>
            <a:endParaRPr lang="fr-FR" alt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>
                <a:sym typeface="Wingdings" panose="05000000000000000000" pitchFamily="2" charset="2"/>
              </a:rPr>
              <a:t> </a:t>
            </a:r>
            <a:r>
              <a:rPr lang="fr-FR" altLang="fr-FR" sz="1000" dirty="0"/>
              <a:t>INSEE2_df (</a:t>
            </a:r>
            <a:r>
              <a:rPr lang="fr-FR" altLang="fr-FR" sz="1000" dirty="0" err="1"/>
              <a:t>cp</a:t>
            </a:r>
            <a:r>
              <a:rPr lang="fr-FR" altLang="fr-FR" sz="1000" dirty="0"/>
              <a:t> + codes géographiques + taux de chômage) = </a:t>
            </a:r>
            <a:r>
              <a:rPr lang="fr-FR" altLang="fr-FR" sz="1000" dirty="0">
                <a:highlight>
                  <a:srgbClr val="FFFF00"/>
                </a:highlight>
              </a:rPr>
              <a:t>35 392 </a:t>
            </a:r>
            <a:r>
              <a:rPr lang="fr-FR" altLang="fr-FR" sz="1000" dirty="0"/>
              <a:t>(43 lignes outremer supprimées)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INSEE4 (BDD exo finalisée) =  </a:t>
            </a:r>
            <a:r>
              <a:rPr lang="fr-FR" sz="1000" dirty="0"/>
              <a:t>35392 </a:t>
            </a:r>
            <a:r>
              <a:rPr lang="fr-FR" sz="1000" dirty="0" err="1"/>
              <a:t>rows</a:t>
            </a:r>
            <a:r>
              <a:rPr lang="fr-FR" sz="1000" dirty="0"/>
              <a:t> × 8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BDD « endogène » après traitement des types : </a:t>
            </a:r>
            <a:r>
              <a:rPr lang="fr-FR" sz="1000" dirty="0"/>
              <a:t>49999 </a:t>
            </a:r>
            <a:r>
              <a:rPr lang="fr-FR" sz="1000" dirty="0" err="1"/>
              <a:t>rows</a:t>
            </a:r>
            <a:r>
              <a:rPr lang="fr-FR" sz="1000" dirty="0"/>
              <a:t> × 15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MERGE depuis la clé « codgeo1 »  </a:t>
            </a:r>
            <a:r>
              <a:rPr lang="fr-FR" altLang="fr-FR" sz="1000" dirty="0">
                <a:sym typeface="Wingdings" panose="05000000000000000000" pitchFamily="2" charset="2"/>
              </a:rPr>
              <a:t> </a:t>
            </a:r>
            <a:r>
              <a:rPr lang="fr-FR" altLang="fr-FR" sz="1000" dirty="0" err="1">
                <a:sym typeface="Wingdings" panose="05000000000000000000" pitchFamily="2" charset="2"/>
              </a:rPr>
              <a:t>df</a:t>
            </a:r>
            <a:r>
              <a:rPr lang="fr-FR" altLang="fr-FR" sz="1000" dirty="0">
                <a:sym typeface="Wingdings" panose="05000000000000000000" pitchFamily="2" charset="2"/>
              </a:rPr>
              <a:t> = </a:t>
            </a:r>
            <a:r>
              <a:rPr lang="fr-FR" altLang="fr-FR" sz="1000" dirty="0"/>
              <a:t> </a:t>
            </a:r>
            <a:r>
              <a:rPr lang="fr-FR" sz="1000" dirty="0"/>
              <a:t>89919 </a:t>
            </a:r>
            <a:r>
              <a:rPr lang="fr-FR" sz="1000" dirty="0" err="1"/>
              <a:t>rows</a:t>
            </a:r>
            <a:r>
              <a:rPr lang="fr-FR" sz="1000" dirty="0"/>
              <a:t> × 23 </a:t>
            </a:r>
            <a:r>
              <a:rPr lang="fr-FR" sz="1000" dirty="0" err="1"/>
              <a:t>columns</a:t>
            </a:r>
            <a:r>
              <a:rPr lang="fr-FR" sz="1000" dirty="0"/>
              <a:t> – soit 39 920 doublons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Elimination des </a:t>
            </a:r>
            <a:r>
              <a:rPr lang="fr-FR" sz="1000" dirty="0"/>
              <a:t>39 920 doublons avec </a:t>
            </a:r>
            <a:r>
              <a:rPr lang="fr-FR" sz="1000" dirty="0" err="1"/>
              <a:t>drop_duplicates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 err="1"/>
              <a:t>df_unique</a:t>
            </a:r>
            <a:r>
              <a:rPr lang="fr-FR" altLang="fr-FR" sz="1000" dirty="0"/>
              <a:t> (dans les doublons) = </a:t>
            </a:r>
            <a:r>
              <a:rPr lang="fr-FR" sz="1000" dirty="0"/>
              <a:t>49999 </a:t>
            </a:r>
            <a:r>
              <a:rPr lang="fr-FR" sz="1000" dirty="0" err="1"/>
              <a:t>rows</a:t>
            </a:r>
            <a:r>
              <a:rPr lang="fr-FR" sz="1000" dirty="0"/>
              <a:t> × 23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Suppression des colonnes de jointure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df2 = </a:t>
            </a:r>
            <a:r>
              <a:rPr lang="fr-FR" sz="1000" dirty="0"/>
              <a:t>49999 </a:t>
            </a:r>
            <a:r>
              <a:rPr lang="fr-FR" sz="1000" dirty="0" err="1"/>
              <a:t>rows</a:t>
            </a:r>
            <a:r>
              <a:rPr lang="fr-FR" sz="1000" dirty="0"/>
              <a:t> × 12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Export de la BDD en format CSV (.</a:t>
            </a:r>
            <a:r>
              <a:rPr lang="fr-FR" altLang="fr-FR" sz="1000" dirty="0" err="1"/>
              <a:t>to_csv</a:t>
            </a:r>
            <a:r>
              <a:rPr lang="fr-FR" altLang="fr-FR" sz="1000" dirty="0"/>
              <a:t>)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chaque JDD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153147-6F6F-C9EC-07BB-DE16FF52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344682"/>
            <a:ext cx="65" cy="276999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5206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872_TF16411245_Win32" id="{87444C1B-8A84-4745-B844-4F7B3EA93ECB}" vid="{5096BF13-AE04-4D6D-ADC7-A072DC1F5EB8}"/>
    </a:ext>
  </a:extLst>
</a:theme>
</file>

<file path=ppt/theme/theme2.xml><?xml version="1.0" encoding="utf-8"?>
<a:theme xmlns:a="http://schemas.openxmlformats.org/drawingml/2006/main" name="Thème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872_TF16411245_Win32" id="{87444C1B-8A84-4745-B844-4F7B3EA93ECB}" vid="{5096BF13-AE04-4D6D-ADC7-A072DC1F5EB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{D77ED212-5430-4508-8C69-6B0BF52159C9}tf16411245_win32</Template>
  <TotalTime>454</TotalTime>
  <Words>1621</Words>
  <Application>Microsoft Office PowerPoint</Application>
  <PresentationFormat>Grand écran</PresentationFormat>
  <Paragraphs>409</Paragraphs>
  <Slides>31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Bahnschrift</vt:lpstr>
      <vt:lpstr>Biome Light</vt:lpstr>
      <vt:lpstr>Calibri</vt:lpstr>
      <vt:lpstr>1_Thème Office</vt:lpstr>
      <vt:lpstr>Thème Office</vt:lpstr>
      <vt:lpstr>Projet d’application Data Science</vt:lpstr>
      <vt:lpstr>Sommaire</vt:lpstr>
      <vt:lpstr>Introduction</vt:lpstr>
      <vt:lpstr>Titre</vt:lpstr>
      <vt:lpstr>Méthode</vt:lpstr>
      <vt:lpstr>Méthode</vt:lpstr>
      <vt:lpstr>2 jeux de données</vt:lpstr>
      <vt:lpstr>Constitution de la BDD</vt:lpstr>
      <vt:lpstr>Traitement de chaque JDD</vt:lpstr>
      <vt:lpstr>Présentation PowerPoint</vt:lpstr>
      <vt:lpstr>Résultat de l’année précédente</vt:lpstr>
      <vt:lpstr>Croissance par secteur</vt:lpstr>
      <vt:lpstr>Croissance par secteur </vt:lpstr>
      <vt:lpstr>Cela a été un plaisir de travailler avec Contoso. Claude était mon interlocutrice. Elle a anticipé mes besoins et s’est employée à résoudre mon problème.</vt:lpstr>
      <vt:lpstr>Équipe</vt:lpstr>
      <vt:lpstr>Nouveautés</vt:lpstr>
      <vt:lpstr>Chronologie Mensuelle</vt:lpstr>
      <vt:lpstr>Objectifs pour T1</vt:lpstr>
      <vt:lpstr>Objectifs pour T2</vt:lpstr>
      <vt:lpstr>Synthèse</vt:lpstr>
      <vt:lpstr>Fermeture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Titre de la problématique</vt:lpstr>
      <vt:lpstr>Constitution du JDD externe</vt:lpstr>
      <vt:lpstr>Constitution du JDD externe</vt:lpstr>
      <vt:lpstr>Constitution du JDD externe</vt:lpstr>
      <vt:lpstr>Constitution de la BDD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ANNUEL</dc:title>
  <dc:creator>Emmanuelle Meunier</dc:creator>
  <cp:lastModifiedBy>Emmanuelle Meunier</cp:lastModifiedBy>
  <cp:revision>17</cp:revision>
  <dcterms:created xsi:type="dcterms:W3CDTF">2022-06-19T10:56:32Z</dcterms:created>
  <dcterms:modified xsi:type="dcterms:W3CDTF">2022-06-19T18:30:59Z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